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Poppins Bold" charset="1" panose="020000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9.png" Type="http://schemas.openxmlformats.org/officeDocument/2006/relationships/image"/><Relationship Id="rId4"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0EC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270537" cy="10287000"/>
          </a:xfrm>
          <a:custGeom>
            <a:avLst/>
            <a:gdLst/>
            <a:ahLst/>
            <a:cxnLst/>
            <a:rect r="r" b="b" t="t" l="l"/>
            <a:pathLst>
              <a:path h="10287000" w="8270537">
                <a:moveTo>
                  <a:pt x="0" y="0"/>
                </a:moveTo>
                <a:lnTo>
                  <a:pt x="8270537" y="0"/>
                </a:lnTo>
                <a:lnTo>
                  <a:pt x="8270537" y="10287000"/>
                </a:lnTo>
                <a:lnTo>
                  <a:pt x="0" y="10287000"/>
                </a:lnTo>
                <a:lnTo>
                  <a:pt x="0" y="0"/>
                </a:lnTo>
                <a:close/>
              </a:path>
            </a:pathLst>
          </a:custGeom>
          <a:blipFill>
            <a:blip r:embed="rId2"/>
            <a:stretch>
              <a:fillRect l="-45638" t="0" r="-35380" b="-1875"/>
            </a:stretch>
          </a:blipFill>
          <a:ln cap="sq">
            <a:noFill/>
            <a:prstDash val="solid"/>
            <a:miter/>
          </a:ln>
        </p:spPr>
      </p:sp>
      <p:sp>
        <p:nvSpPr>
          <p:cNvPr name="TextBox 3" id="3"/>
          <p:cNvSpPr txBox="true"/>
          <p:nvPr/>
        </p:nvSpPr>
        <p:spPr>
          <a:xfrm rot="0">
            <a:off x="9144000" y="2452917"/>
            <a:ext cx="8510666" cy="5507386"/>
          </a:xfrm>
          <a:prstGeom prst="rect">
            <a:avLst/>
          </a:prstGeom>
        </p:spPr>
        <p:txBody>
          <a:bodyPr anchor="t" rtlCol="false" tIns="0" lIns="0" bIns="0" rIns="0">
            <a:spAutoFit/>
          </a:bodyPr>
          <a:lstStyle/>
          <a:p>
            <a:pPr algn="l">
              <a:lnSpc>
                <a:spcPts val="14500"/>
              </a:lnSpc>
            </a:pPr>
            <a:r>
              <a:rPr lang="en-US" sz="11600">
                <a:solidFill>
                  <a:srgbClr val="000000"/>
                </a:solidFill>
                <a:latin typeface="Poppins Bold Bold"/>
              </a:rPr>
              <a:t>COV</a:t>
            </a:r>
            <a:r>
              <a:rPr lang="en-US" sz="11600">
                <a:solidFill>
                  <a:srgbClr val="000000"/>
                </a:solidFill>
                <a:latin typeface="Poppins Bold Bold"/>
              </a:rPr>
              <a:t>ID-19 SPREAD ANALYSIS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06218"/>
            <a:ext cx="18288000" cy="4180782"/>
          </a:xfrm>
          <a:custGeom>
            <a:avLst/>
            <a:gdLst/>
            <a:ahLst/>
            <a:cxnLst/>
            <a:rect r="r" b="b" t="t" l="l"/>
            <a:pathLst>
              <a:path h="4180782" w="18288000">
                <a:moveTo>
                  <a:pt x="0" y="0"/>
                </a:moveTo>
                <a:lnTo>
                  <a:pt x="18288000" y="0"/>
                </a:lnTo>
                <a:lnTo>
                  <a:pt x="18288000" y="4180782"/>
                </a:lnTo>
                <a:lnTo>
                  <a:pt x="0" y="4180782"/>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0" y="263799"/>
            <a:ext cx="1510679" cy="1529801"/>
          </a:xfrm>
          <a:custGeom>
            <a:avLst/>
            <a:gdLst/>
            <a:ahLst/>
            <a:cxnLst/>
            <a:rect r="r" b="b" t="t" l="l"/>
            <a:pathLst>
              <a:path h="1529801" w="1510679">
                <a:moveTo>
                  <a:pt x="0" y="0"/>
                </a:moveTo>
                <a:lnTo>
                  <a:pt x="1510679" y="0"/>
                </a:lnTo>
                <a:lnTo>
                  <a:pt x="1510679" y="1529802"/>
                </a:lnTo>
                <a:lnTo>
                  <a:pt x="0" y="1529802"/>
                </a:lnTo>
                <a:lnTo>
                  <a:pt x="0" y="0"/>
                </a:lnTo>
                <a:close/>
              </a:path>
            </a:pathLst>
          </a:custGeom>
          <a:blipFill>
            <a:blip r:embed="rId3"/>
            <a:stretch>
              <a:fillRect l="0" t="0" r="0" b="0"/>
            </a:stretch>
          </a:blipFill>
        </p:spPr>
      </p:sp>
      <p:sp>
        <p:nvSpPr>
          <p:cNvPr name="Freeform 4" id="4"/>
          <p:cNvSpPr/>
          <p:nvPr/>
        </p:nvSpPr>
        <p:spPr>
          <a:xfrm flipH="false" flipV="false" rot="0">
            <a:off x="11096655" y="1371874"/>
            <a:ext cx="7191345" cy="4734344"/>
          </a:xfrm>
          <a:custGeom>
            <a:avLst/>
            <a:gdLst/>
            <a:ahLst/>
            <a:cxnLst/>
            <a:rect r="r" b="b" t="t" l="l"/>
            <a:pathLst>
              <a:path h="4734344" w="7191345">
                <a:moveTo>
                  <a:pt x="0" y="0"/>
                </a:moveTo>
                <a:lnTo>
                  <a:pt x="7191345" y="0"/>
                </a:lnTo>
                <a:lnTo>
                  <a:pt x="7191345" y="4734344"/>
                </a:lnTo>
                <a:lnTo>
                  <a:pt x="0" y="4734344"/>
                </a:lnTo>
                <a:lnTo>
                  <a:pt x="0" y="0"/>
                </a:lnTo>
                <a:close/>
              </a:path>
            </a:pathLst>
          </a:custGeom>
          <a:blipFill>
            <a:blip r:embed="rId4"/>
            <a:stretch>
              <a:fillRect l="0" t="-1612" r="0" b="-1612"/>
            </a:stretch>
          </a:blipFill>
          <a:ln w="38100" cap="sq">
            <a:solidFill>
              <a:srgbClr val="000000"/>
            </a:solidFill>
            <a:prstDash val="solid"/>
            <a:miter/>
          </a:ln>
        </p:spPr>
      </p:sp>
      <p:sp>
        <p:nvSpPr>
          <p:cNvPr name="TextBox 5" id="5"/>
          <p:cNvSpPr txBox="true"/>
          <p:nvPr/>
        </p:nvSpPr>
        <p:spPr>
          <a:xfrm rot="0">
            <a:off x="433548" y="206649"/>
            <a:ext cx="14665735" cy="2273300"/>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COUNTRIES WITH HIGHEST CONFIRMED CASES </a:t>
            </a:r>
          </a:p>
        </p:txBody>
      </p:sp>
      <p:sp>
        <p:nvSpPr>
          <p:cNvPr name="TextBox 6" id="6"/>
          <p:cNvSpPr txBox="true"/>
          <p:nvPr/>
        </p:nvSpPr>
        <p:spPr>
          <a:xfrm rot="0">
            <a:off x="208730" y="2735347"/>
            <a:ext cx="9443662" cy="2343400"/>
          </a:xfrm>
          <a:prstGeom prst="rect">
            <a:avLst/>
          </a:prstGeom>
        </p:spPr>
        <p:txBody>
          <a:bodyPr anchor="t" rtlCol="false" tIns="0" lIns="0" bIns="0" rIns="0">
            <a:spAutoFit/>
          </a:bodyPr>
          <a:lstStyle/>
          <a:p>
            <a:pPr algn="just">
              <a:lnSpc>
                <a:spcPts val="6286"/>
              </a:lnSpc>
            </a:pPr>
            <a:r>
              <a:rPr lang="en-US" sz="4490">
                <a:solidFill>
                  <a:srgbClr val="000000"/>
                </a:solidFill>
                <a:latin typeface="Canva Sans Bold"/>
              </a:rPr>
              <a:t>US, India and Brazil scored the highest countries with confirmed cases according to our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3799"/>
            <a:ext cx="1510679" cy="1529801"/>
          </a:xfrm>
          <a:custGeom>
            <a:avLst/>
            <a:gdLst/>
            <a:ahLst/>
            <a:cxnLst/>
            <a:rect r="r" b="b" t="t" l="l"/>
            <a:pathLst>
              <a:path h="1529801" w="1510679">
                <a:moveTo>
                  <a:pt x="0" y="0"/>
                </a:moveTo>
                <a:lnTo>
                  <a:pt x="1510679" y="0"/>
                </a:lnTo>
                <a:lnTo>
                  <a:pt x="1510679" y="1529802"/>
                </a:lnTo>
                <a:lnTo>
                  <a:pt x="0" y="1529802"/>
                </a:lnTo>
                <a:lnTo>
                  <a:pt x="0" y="0"/>
                </a:lnTo>
                <a:close/>
              </a:path>
            </a:pathLst>
          </a:custGeom>
          <a:blipFill>
            <a:blip r:embed="rId2"/>
            <a:stretch>
              <a:fillRect l="0" t="0" r="0" b="0"/>
            </a:stretch>
          </a:blipFill>
        </p:spPr>
      </p:sp>
      <p:sp>
        <p:nvSpPr>
          <p:cNvPr name="Freeform 3" id="3"/>
          <p:cNvSpPr/>
          <p:nvPr/>
        </p:nvSpPr>
        <p:spPr>
          <a:xfrm flipH="false" flipV="false" rot="0">
            <a:off x="10539494" y="1592847"/>
            <a:ext cx="7748506" cy="3996933"/>
          </a:xfrm>
          <a:custGeom>
            <a:avLst/>
            <a:gdLst/>
            <a:ahLst/>
            <a:cxnLst/>
            <a:rect r="r" b="b" t="t" l="l"/>
            <a:pathLst>
              <a:path h="3996933" w="7748506">
                <a:moveTo>
                  <a:pt x="0" y="0"/>
                </a:moveTo>
                <a:lnTo>
                  <a:pt x="7748506" y="0"/>
                </a:lnTo>
                <a:lnTo>
                  <a:pt x="7748506" y="3996934"/>
                </a:lnTo>
                <a:lnTo>
                  <a:pt x="0" y="3996934"/>
                </a:lnTo>
                <a:lnTo>
                  <a:pt x="0" y="0"/>
                </a:lnTo>
                <a:close/>
              </a:path>
            </a:pathLst>
          </a:custGeom>
          <a:blipFill>
            <a:blip r:embed="rId3"/>
            <a:stretch>
              <a:fillRect l="-11448" t="0" r="0" b="0"/>
            </a:stretch>
          </a:blipFill>
          <a:ln w="38100" cap="sq">
            <a:solidFill>
              <a:srgbClr val="000000"/>
            </a:solidFill>
            <a:prstDash val="solid"/>
            <a:miter/>
          </a:ln>
        </p:spPr>
      </p:sp>
      <p:sp>
        <p:nvSpPr>
          <p:cNvPr name="Freeform 4" id="4"/>
          <p:cNvSpPr/>
          <p:nvPr/>
        </p:nvSpPr>
        <p:spPr>
          <a:xfrm flipH="false" flipV="false" rot="0">
            <a:off x="0" y="5589781"/>
            <a:ext cx="18288000" cy="4697219"/>
          </a:xfrm>
          <a:custGeom>
            <a:avLst/>
            <a:gdLst/>
            <a:ahLst/>
            <a:cxnLst/>
            <a:rect r="r" b="b" t="t" l="l"/>
            <a:pathLst>
              <a:path h="4697219" w="18288000">
                <a:moveTo>
                  <a:pt x="0" y="0"/>
                </a:moveTo>
                <a:lnTo>
                  <a:pt x="18288000" y="0"/>
                </a:lnTo>
                <a:lnTo>
                  <a:pt x="18288000" y="4697219"/>
                </a:lnTo>
                <a:lnTo>
                  <a:pt x="0" y="4697219"/>
                </a:lnTo>
                <a:lnTo>
                  <a:pt x="0" y="0"/>
                </a:lnTo>
                <a:close/>
              </a:path>
            </a:pathLst>
          </a:custGeom>
          <a:blipFill>
            <a:blip r:embed="rId4"/>
            <a:stretch>
              <a:fillRect l="0" t="-722" r="0" b="-8682"/>
            </a:stretch>
          </a:blipFill>
          <a:ln w="38100" cap="sq">
            <a:solidFill>
              <a:srgbClr val="000000"/>
            </a:solidFill>
            <a:prstDash val="solid"/>
            <a:miter/>
          </a:ln>
        </p:spPr>
      </p:sp>
      <p:sp>
        <p:nvSpPr>
          <p:cNvPr name="TextBox 5" id="5"/>
          <p:cNvSpPr txBox="true"/>
          <p:nvPr/>
        </p:nvSpPr>
        <p:spPr>
          <a:xfrm rot="0">
            <a:off x="433548" y="206649"/>
            <a:ext cx="14665735" cy="2273300"/>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COUNTRIES WITH LOWEST CONFIRMED CASES </a:t>
            </a:r>
          </a:p>
        </p:txBody>
      </p:sp>
      <p:sp>
        <p:nvSpPr>
          <p:cNvPr name="TextBox 6" id="6"/>
          <p:cNvSpPr txBox="true"/>
          <p:nvPr/>
        </p:nvSpPr>
        <p:spPr>
          <a:xfrm rot="0">
            <a:off x="208730" y="2800100"/>
            <a:ext cx="9443662" cy="2343400"/>
          </a:xfrm>
          <a:prstGeom prst="rect">
            <a:avLst/>
          </a:prstGeom>
        </p:spPr>
        <p:txBody>
          <a:bodyPr anchor="t" rtlCol="false" tIns="0" lIns="0" bIns="0" rIns="0">
            <a:spAutoFit/>
          </a:bodyPr>
          <a:lstStyle/>
          <a:p>
            <a:pPr algn="just">
              <a:lnSpc>
                <a:spcPts val="6286"/>
              </a:lnSpc>
            </a:pPr>
            <a:r>
              <a:rPr lang="en-US" sz="4490">
                <a:solidFill>
                  <a:srgbClr val="000000"/>
                </a:solidFill>
                <a:latin typeface="Canva Sans Bold"/>
              </a:rPr>
              <a:t>Kiribati, Samoa, Dominica and New Zealand scored the lowest with confirmed cases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07532" y="0"/>
            <a:ext cx="3948977" cy="3262842"/>
          </a:xfrm>
          <a:custGeom>
            <a:avLst/>
            <a:gdLst/>
            <a:ahLst/>
            <a:cxnLst/>
            <a:rect r="r" b="b" t="t" l="l"/>
            <a:pathLst>
              <a:path h="3262842" w="3948977">
                <a:moveTo>
                  <a:pt x="0" y="0"/>
                </a:moveTo>
                <a:lnTo>
                  <a:pt x="3948977" y="0"/>
                </a:lnTo>
                <a:lnTo>
                  <a:pt x="3948977" y="3262842"/>
                </a:lnTo>
                <a:lnTo>
                  <a:pt x="0" y="3262842"/>
                </a:lnTo>
                <a:lnTo>
                  <a:pt x="0" y="0"/>
                </a:lnTo>
                <a:close/>
              </a:path>
            </a:pathLst>
          </a:custGeom>
          <a:blipFill>
            <a:blip r:embed="rId4"/>
            <a:stretch>
              <a:fillRect l="0" t="0" r="0" b="0"/>
            </a:stretch>
          </a:blipFill>
        </p:spPr>
      </p:sp>
      <p:sp>
        <p:nvSpPr>
          <p:cNvPr name="Freeform 4" id="4"/>
          <p:cNvSpPr/>
          <p:nvPr/>
        </p:nvSpPr>
        <p:spPr>
          <a:xfrm flipH="false" flipV="false" rot="0">
            <a:off x="2545413" y="2817113"/>
            <a:ext cx="12524362" cy="7407614"/>
          </a:xfrm>
          <a:custGeom>
            <a:avLst/>
            <a:gdLst/>
            <a:ahLst/>
            <a:cxnLst/>
            <a:rect r="r" b="b" t="t" l="l"/>
            <a:pathLst>
              <a:path h="7407614" w="12524362">
                <a:moveTo>
                  <a:pt x="0" y="0"/>
                </a:moveTo>
                <a:lnTo>
                  <a:pt x="12524362" y="0"/>
                </a:lnTo>
                <a:lnTo>
                  <a:pt x="12524362" y="7407614"/>
                </a:lnTo>
                <a:lnTo>
                  <a:pt x="0" y="7407614"/>
                </a:lnTo>
                <a:lnTo>
                  <a:pt x="0" y="0"/>
                </a:lnTo>
                <a:close/>
              </a:path>
            </a:pathLst>
          </a:custGeom>
          <a:blipFill>
            <a:blip r:embed="rId5"/>
            <a:stretch>
              <a:fillRect l="0" t="-867" r="0" b="-867"/>
            </a:stretch>
          </a:blipFill>
          <a:ln w="38100" cap="sq">
            <a:solidFill>
              <a:srgbClr val="000000"/>
            </a:solidFill>
            <a:prstDash val="solid"/>
            <a:miter/>
          </a:ln>
        </p:spPr>
      </p:sp>
      <p:sp>
        <p:nvSpPr>
          <p:cNvPr name="TextBox 5" id="5"/>
          <p:cNvSpPr txBox="true"/>
          <p:nvPr/>
        </p:nvSpPr>
        <p:spPr>
          <a:xfrm rot="0">
            <a:off x="1372833" y="439737"/>
            <a:ext cx="12534699"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DEATHS MONTHLY SPREAD</a:t>
            </a:r>
          </a:p>
        </p:txBody>
      </p:sp>
      <p:sp>
        <p:nvSpPr>
          <p:cNvPr name="TextBox 6" id="6"/>
          <p:cNvSpPr txBox="true"/>
          <p:nvPr/>
        </p:nvSpPr>
        <p:spPr>
          <a:xfrm rot="0">
            <a:off x="269350" y="4376491"/>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2020</a:t>
            </a:r>
          </a:p>
        </p:txBody>
      </p:sp>
      <p:sp>
        <p:nvSpPr>
          <p:cNvPr name="TextBox 7" id="7"/>
          <p:cNvSpPr txBox="true"/>
          <p:nvPr/>
        </p:nvSpPr>
        <p:spPr>
          <a:xfrm rot="0">
            <a:off x="269350" y="7376285"/>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2021</a:t>
            </a:r>
          </a:p>
        </p:txBody>
      </p:sp>
      <p:sp>
        <p:nvSpPr>
          <p:cNvPr name="TextBox 8" id="8"/>
          <p:cNvSpPr txBox="true"/>
          <p:nvPr/>
        </p:nvSpPr>
        <p:spPr>
          <a:xfrm rot="0">
            <a:off x="852642" y="2078571"/>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death cases spread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3799"/>
            <a:ext cx="1510679" cy="1529801"/>
          </a:xfrm>
          <a:custGeom>
            <a:avLst/>
            <a:gdLst/>
            <a:ahLst/>
            <a:cxnLst/>
            <a:rect r="r" b="b" t="t" l="l"/>
            <a:pathLst>
              <a:path h="1529801" w="1510679">
                <a:moveTo>
                  <a:pt x="0" y="0"/>
                </a:moveTo>
                <a:lnTo>
                  <a:pt x="1510679" y="0"/>
                </a:lnTo>
                <a:lnTo>
                  <a:pt x="1510679" y="1529802"/>
                </a:lnTo>
                <a:lnTo>
                  <a:pt x="0" y="1529802"/>
                </a:lnTo>
                <a:lnTo>
                  <a:pt x="0" y="0"/>
                </a:lnTo>
                <a:close/>
              </a:path>
            </a:pathLst>
          </a:custGeom>
          <a:blipFill>
            <a:blip r:embed="rId2"/>
            <a:stretch>
              <a:fillRect l="0" t="0" r="0" b="0"/>
            </a:stretch>
          </a:blipFill>
        </p:spPr>
      </p:sp>
      <p:sp>
        <p:nvSpPr>
          <p:cNvPr name="Freeform 3" id="3"/>
          <p:cNvSpPr/>
          <p:nvPr/>
        </p:nvSpPr>
        <p:spPr>
          <a:xfrm flipH="false" flipV="false" rot="0">
            <a:off x="11096655" y="1371874"/>
            <a:ext cx="6966634" cy="4734344"/>
          </a:xfrm>
          <a:custGeom>
            <a:avLst/>
            <a:gdLst/>
            <a:ahLst/>
            <a:cxnLst/>
            <a:rect r="r" b="b" t="t" l="l"/>
            <a:pathLst>
              <a:path h="4734344" w="6966634">
                <a:moveTo>
                  <a:pt x="0" y="0"/>
                </a:moveTo>
                <a:lnTo>
                  <a:pt x="6966635" y="0"/>
                </a:lnTo>
                <a:lnTo>
                  <a:pt x="6966635" y="4734344"/>
                </a:lnTo>
                <a:lnTo>
                  <a:pt x="0" y="4734344"/>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0" y="6169161"/>
            <a:ext cx="18063290" cy="4086297"/>
          </a:xfrm>
          <a:custGeom>
            <a:avLst/>
            <a:gdLst/>
            <a:ahLst/>
            <a:cxnLst/>
            <a:rect r="r" b="b" t="t" l="l"/>
            <a:pathLst>
              <a:path h="4086297" w="18063290">
                <a:moveTo>
                  <a:pt x="0" y="0"/>
                </a:moveTo>
                <a:lnTo>
                  <a:pt x="18063290" y="0"/>
                </a:lnTo>
                <a:lnTo>
                  <a:pt x="18063290" y="4086297"/>
                </a:lnTo>
                <a:lnTo>
                  <a:pt x="0" y="4086297"/>
                </a:lnTo>
                <a:lnTo>
                  <a:pt x="0" y="0"/>
                </a:lnTo>
                <a:close/>
              </a:path>
            </a:pathLst>
          </a:custGeom>
          <a:blipFill>
            <a:blip r:embed="rId4"/>
            <a:stretch>
              <a:fillRect l="0" t="0" r="0" b="0"/>
            </a:stretch>
          </a:blipFill>
          <a:ln w="38100" cap="sq">
            <a:solidFill>
              <a:srgbClr val="000000"/>
            </a:solidFill>
            <a:prstDash val="solid"/>
            <a:miter/>
          </a:ln>
        </p:spPr>
      </p:sp>
      <p:sp>
        <p:nvSpPr>
          <p:cNvPr name="TextBox 5" id="5"/>
          <p:cNvSpPr txBox="true"/>
          <p:nvPr/>
        </p:nvSpPr>
        <p:spPr>
          <a:xfrm rot="0">
            <a:off x="433548" y="206649"/>
            <a:ext cx="14665735" cy="2273300"/>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COUNTRIES WITH HIGHEST DEATH CASES </a:t>
            </a:r>
          </a:p>
        </p:txBody>
      </p:sp>
      <p:sp>
        <p:nvSpPr>
          <p:cNvPr name="TextBox 6" id="6"/>
          <p:cNvSpPr txBox="true"/>
          <p:nvPr/>
        </p:nvSpPr>
        <p:spPr>
          <a:xfrm rot="0">
            <a:off x="208730" y="2735347"/>
            <a:ext cx="9443662" cy="2343400"/>
          </a:xfrm>
          <a:prstGeom prst="rect">
            <a:avLst/>
          </a:prstGeom>
        </p:spPr>
        <p:txBody>
          <a:bodyPr anchor="t" rtlCol="false" tIns="0" lIns="0" bIns="0" rIns="0">
            <a:spAutoFit/>
          </a:bodyPr>
          <a:lstStyle/>
          <a:p>
            <a:pPr algn="just">
              <a:lnSpc>
                <a:spcPts val="6286"/>
              </a:lnSpc>
            </a:pPr>
            <a:r>
              <a:rPr lang="en-US" sz="4490">
                <a:solidFill>
                  <a:srgbClr val="000000"/>
                </a:solidFill>
                <a:latin typeface="Canva Sans Bold"/>
              </a:rPr>
              <a:t>US, India and Brazil scored the highest countries with death cases according to our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3799"/>
            <a:ext cx="1510679" cy="1529801"/>
          </a:xfrm>
          <a:custGeom>
            <a:avLst/>
            <a:gdLst/>
            <a:ahLst/>
            <a:cxnLst/>
            <a:rect r="r" b="b" t="t" l="l"/>
            <a:pathLst>
              <a:path h="1529801" w="1510679">
                <a:moveTo>
                  <a:pt x="0" y="0"/>
                </a:moveTo>
                <a:lnTo>
                  <a:pt x="1510679" y="0"/>
                </a:lnTo>
                <a:lnTo>
                  <a:pt x="1510679" y="1529802"/>
                </a:lnTo>
                <a:lnTo>
                  <a:pt x="0" y="1529802"/>
                </a:lnTo>
                <a:lnTo>
                  <a:pt x="0" y="0"/>
                </a:lnTo>
                <a:close/>
              </a:path>
            </a:pathLst>
          </a:custGeom>
          <a:blipFill>
            <a:blip r:embed="rId2"/>
            <a:stretch>
              <a:fillRect l="0" t="0" r="0" b="0"/>
            </a:stretch>
          </a:blipFill>
        </p:spPr>
      </p:sp>
      <p:sp>
        <p:nvSpPr>
          <p:cNvPr name="TextBox 3" id="3"/>
          <p:cNvSpPr txBox="true"/>
          <p:nvPr/>
        </p:nvSpPr>
        <p:spPr>
          <a:xfrm rot="0">
            <a:off x="433548" y="206649"/>
            <a:ext cx="14665735" cy="2273300"/>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COUNTRIES WITH LOWEST DEATH CASES </a:t>
            </a:r>
          </a:p>
        </p:txBody>
      </p:sp>
      <p:sp>
        <p:nvSpPr>
          <p:cNvPr name="Freeform 4" id="4"/>
          <p:cNvSpPr/>
          <p:nvPr/>
        </p:nvSpPr>
        <p:spPr>
          <a:xfrm flipH="false" flipV="false" rot="0">
            <a:off x="10852589" y="1592847"/>
            <a:ext cx="7435411" cy="3996933"/>
          </a:xfrm>
          <a:custGeom>
            <a:avLst/>
            <a:gdLst/>
            <a:ahLst/>
            <a:cxnLst/>
            <a:rect r="r" b="b" t="t" l="l"/>
            <a:pathLst>
              <a:path h="3996933" w="7435411">
                <a:moveTo>
                  <a:pt x="0" y="0"/>
                </a:moveTo>
                <a:lnTo>
                  <a:pt x="7435411" y="0"/>
                </a:lnTo>
                <a:lnTo>
                  <a:pt x="7435411" y="3996934"/>
                </a:lnTo>
                <a:lnTo>
                  <a:pt x="0" y="3996934"/>
                </a:lnTo>
                <a:lnTo>
                  <a:pt x="0" y="0"/>
                </a:lnTo>
                <a:close/>
              </a:path>
            </a:pathLst>
          </a:custGeom>
          <a:blipFill>
            <a:blip r:embed="rId3"/>
            <a:stretch>
              <a:fillRect l="-16141" t="0" r="0" b="0"/>
            </a:stretch>
          </a:blipFill>
          <a:ln w="38100" cap="sq">
            <a:solidFill>
              <a:srgbClr val="000000"/>
            </a:solidFill>
            <a:prstDash val="solid"/>
            <a:miter/>
          </a:ln>
        </p:spPr>
      </p:sp>
      <p:sp>
        <p:nvSpPr>
          <p:cNvPr name="Freeform 5" id="5"/>
          <p:cNvSpPr/>
          <p:nvPr/>
        </p:nvSpPr>
        <p:spPr>
          <a:xfrm flipH="false" flipV="false" rot="0">
            <a:off x="208730" y="5718077"/>
            <a:ext cx="11935550" cy="4403236"/>
          </a:xfrm>
          <a:custGeom>
            <a:avLst/>
            <a:gdLst/>
            <a:ahLst/>
            <a:cxnLst/>
            <a:rect r="r" b="b" t="t" l="l"/>
            <a:pathLst>
              <a:path h="4403236" w="11935550">
                <a:moveTo>
                  <a:pt x="0" y="0"/>
                </a:moveTo>
                <a:lnTo>
                  <a:pt x="11935550" y="0"/>
                </a:lnTo>
                <a:lnTo>
                  <a:pt x="11935550" y="4403236"/>
                </a:lnTo>
                <a:lnTo>
                  <a:pt x="0" y="4403236"/>
                </a:lnTo>
                <a:lnTo>
                  <a:pt x="0" y="0"/>
                </a:lnTo>
                <a:close/>
              </a:path>
            </a:pathLst>
          </a:custGeom>
          <a:blipFill>
            <a:blip r:embed="rId4"/>
            <a:stretch>
              <a:fillRect l="0" t="-115" r="0" b="-115"/>
            </a:stretch>
          </a:blipFill>
          <a:ln w="38100" cap="sq">
            <a:solidFill>
              <a:srgbClr val="000000"/>
            </a:solidFill>
            <a:prstDash val="solid"/>
            <a:miter/>
          </a:ln>
        </p:spPr>
      </p:sp>
      <p:sp>
        <p:nvSpPr>
          <p:cNvPr name="TextBox 6" id="6"/>
          <p:cNvSpPr txBox="true"/>
          <p:nvPr/>
        </p:nvSpPr>
        <p:spPr>
          <a:xfrm rot="0">
            <a:off x="208730" y="2735347"/>
            <a:ext cx="9443662" cy="2343400"/>
          </a:xfrm>
          <a:prstGeom prst="rect">
            <a:avLst/>
          </a:prstGeom>
        </p:spPr>
        <p:txBody>
          <a:bodyPr anchor="t" rtlCol="false" tIns="0" lIns="0" bIns="0" rIns="0">
            <a:spAutoFit/>
          </a:bodyPr>
          <a:lstStyle/>
          <a:p>
            <a:pPr algn="just">
              <a:lnSpc>
                <a:spcPts val="6286"/>
              </a:lnSpc>
            </a:pPr>
            <a:r>
              <a:rPr lang="en-US" sz="4490">
                <a:solidFill>
                  <a:srgbClr val="000000"/>
                </a:solidFill>
                <a:latin typeface="Canva Sans Bold"/>
              </a:rPr>
              <a:t>Samoa, Dominica, and Kiribati scored ZERO death cases according to our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42353" y="-70908"/>
            <a:ext cx="3948977" cy="3262842"/>
          </a:xfrm>
          <a:custGeom>
            <a:avLst/>
            <a:gdLst/>
            <a:ahLst/>
            <a:cxnLst/>
            <a:rect r="r" b="b" t="t" l="l"/>
            <a:pathLst>
              <a:path h="3262842" w="3948977">
                <a:moveTo>
                  <a:pt x="0" y="0"/>
                </a:moveTo>
                <a:lnTo>
                  <a:pt x="3948977" y="0"/>
                </a:lnTo>
                <a:lnTo>
                  <a:pt x="3948977" y="3262842"/>
                </a:lnTo>
                <a:lnTo>
                  <a:pt x="0" y="3262842"/>
                </a:lnTo>
                <a:lnTo>
                  <a:pt x="0" y="0"/>
                </a:lnTo>
                <a:close/>
              </a:path>
            </a:pathLst>
          </a:custGeom>
          <a:blipFill>
            <a:blip r:embed="rId4"/>
            <a:stretch>
              <a:fillRect l="0" t="0" r="0" b="0"/>
            </a:stretch>
          </a:blipFill>
        </p:spPr>
      </p:sp>
      <p:sp>
        <p:nvSpPr>
          <p:cNvPr name="Freeform 4" id="4"/>
          <p:cNvSpPr/>
          <p:nvPr/>
        </p:nvSpPr>
        <p:spPr>
          <a:xfrm flipH="false" flipV="false" rot="0">
            <a:off x="2484745" y="2817113"/>
            <a:ext cx="13632097" cy="7469887"/>
          </a:xfrm>
          <a:custGeom>
            <a:avLst/>
            <a:gdLst/>
            <a:ahLst/>
            <a:cxnLst/>
            <a:rect r="r" b="b" t="t" l="l"/>
            <a:pathLst>
              <a:path h="7469887" w="13632097">
                <a:moveTo>
                  <a:pt x="0" y="0"/>
                </a:moveTo>
                <a:lnTo>
                  <a:pt x="13632096" y="0"/>
                </a:lnTo>
                <a:lnTo>
                  <a:pt x="13632096" y="7469887"/>
                </a:lnTo>
                <a:lnTo>
                  <a:pt x="0" y="7469887"/>
                </a:lnTo>
                <a:lnTo>
                  <a:pt x="0" y="0"/>
                </a:lnTo>
                <a:close/>
              </a:path>
            </a:pathLst>
          </a:custGeom>
          <a:blipFill>
            <a:blip r:embed="rId5"/>
            <a:stretch>
              <a:fillRect l="0" t="0" r="0" b="0"/>
            </a:stretch>
          </a:blipFill>
          <a:ln w="38100" cap="sq">
            <a:solidFill>
              <a:srgbClr val="000000"/>
            </a:solidFill>
            <a:prstDash val="solid"/>
            <a:miter/>
          </a:ln>
        </p:spPr>
      </p:sp>
      <p:sp>
        <p:nvSpPr>
          <p:cNvPr name="TextBox 5" id="5"/>
          <p:cNvSpPr txBox="true"/>
          <p:nvPr/>
        </p:nvSpPr>
        <p:spPr>
          <a:xfrm rot="0">
            <a:off x="1372833" y="439737"/>
            <a:ext cx="14509187"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RECOVERED MONTHLY SPREAD</a:t>
            </a:r>
          </a:p>
        </p:txBody>
      </p:sp>
      <p:sp>
        <p:nvSpPr>
          <p:cNvPr name="TextBox 6" id="6"/>
          <p:cNvSpPr txBox="true"/>
          <p:nvPr/>
        </p:nvSpPr>
        <p:spPr>
          <a:xfrm rot="0">
            <a:off x="269350" y="4376491"/>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2020</a:t>
            </a:r>
          </a:p>
        </p:txBody>
      </p:sp>
      <p:sp>
        <p:nvSpPr>
          <p:cNvPr name="TextBox 7" id="7"/>
          <p:cNvSpPr txBox="true"/>
          <p:nvPr/>
        </p:nvSpPr>
        <p:spPr>
          <a:xfrm rot="0">
            <a:off x="269350" y="7690078"/>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2021</a:t>
            </a:r>
          </a:p>
        </p:txBody>
      </p:sp>
      <p:sp>
        <p:nvSpPr>
          <p:cNvPr name="TextBox 8" id="8"/>
          <p:cNvSpPr txBox="true"/>
          <p:nvPr/>
        </p:nvSpPr>
        <p:spPr>
          <a:xfrm rot="0">
            <a:off x="852642" y="2078571"/>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recovered cases spread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3799"/>
            <a:ext cx="1510679" cy="1529801"/>
          </a:xfrm>
          <a:custGeom>
            <a:avLst/>
            <a:gdLst/>
            <a:ahLst/>
            <a:cxnLst/>
            <a:rect r="r" b="b" t="t" l="l"/>
            <a:pathLst>
              <a:path h="1529801" w="1510679">
                <a:moveTo>
                  <a:pt x="0" y="0"/>
                </a:moveTo>
                <a:lnTo>
                  <a:pt x="1510679" y="0"/>
                </a:lnTo>
                <a:lnTo>
                  <a:pt x="1510679" y="1529802"/>
                </a:lnTo>
                <a:lnTo>
                  <a:pt x="0" y="1529802"/>
                </a:lnTo>
                <a:lnTo>
                  <a:pt x="0" y="0"/>
                </a:lnTo>
                <a:close/>
              </a:path>
            </a:pathLst>
          </a:custGeom>
          <a:blipFill>
            <a:blip r:embed="rId2"/>
            <a:stretch>
              <a:fillRect l="0" t="0" r="0" b="0"/>
            </a:stretch>
          </a:blipFill>
        </p:spPr>
      </p:sp>
      <p:sp>
        <p:nvSpPr>
          <p:cNvPr name="Freeform 3" id="3"/>
          <p:cNvSpPr/>
          <p:nvPr/>
        </p:nvSpPr>
        <p:spPr>
          <a:xfrm flipH="false" flipV="false" rot="0">
            <a:off x="11106180" y="1371874"/>
            <a:ext cx="6966634" cy="4734344"/>
          </a:xfrm>
          <a:custGeom>
            <a:avLst/>
            <a:gdLst/>
            <a:ahLst/>
            <a:cxnLst/>
            <a:rect r="r" b="b" t="t" l="l"/>
            <a:pathLst>
              <a:path h="4734344" w="6966634">
                <a:moveTo>
                  <a:pt x="0" y="0"/>
                </a:moveTo>
                <a:lnTo>
                  <a:pt x="6966635" y="0"/>
                </a:lnTo>
                <a:lnTo>
                  <a:pt x="6966635" y="4734344"/>
                </a:lnTo>
                <a:lnTo>
                  <a:pt x="0" y="4734344"/>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95683" y="6288857"/>
            <a:ext cx="18479366" cy="3798407"/>
          </a:xfrm>
          <a:custGeom>
            <a:avLst/>
            <a:gdLst/>
            <a:ahLst/>
            <a:cxnLst/>
            <a:rect r="r" b="b" t="t" l="l"/>
            <a:pathLst>
              <a:path h="3798407" w="18479366">
                <a:moveTo>
                  <a:pt x="0" y="0"/>
                </a:moveTo>
                <a:lnTo>
                  <a:pt x="18479366" y="0"/>
                </a:lnTo>
                <a:lnTo>
                  <a:pt x="18479366" y="3798407"/>
                </a:lnTo>
                <a:lnTo>
                  <a:pt x="0" y="3798407"/>
                </a:lnTo>
                <a:lnTo>
                  <a:pt x="0" y="0"/>
                </a:lnTo>
                <a:close/>
              </a:path>
            </a:pathLst>
          </a:custGeom>
          <a:blipFill>
            <a:blip r:embed="rId4"/>
            <a:stretch>
              <a:fillRect l="0" t="0" r="0" b="0"/>
            </a:stretch>
          </a:blipFill>
          <a:ln w="38100" cap="sq">
            <a:solidFill>
              <a:srgbClr val="000000"/>
            </a:solidFill>
            <a:prstDash val="solid"/>
            <a:miter/>
          </a:ln>
        </p:spPr>
      </p:sp>
      <p:sp>
        <p:nvSpPr>
          <p:cNvPr name="TextBox 5" id="5"/>
          <p:cNvSpPr txBox="true"/>
          <p:nvPr/>
        </p:nvSpPr>
        <p:spPr>
          <a:xfrm rot="0">
            <a:off x="433548" y="206649"/>
            <a:ext cx="14665735" cy="2273300"/>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COUNTRIES WITH HIGHEST RECOVERED CASES </a:t>
            </a:r>
          </a:p>
        </p:txBody>
      </p:sp>
      <p:sp>
        <p:nvSpPr>
          <p:cNvPr name="TextBox 6" id="6"/>
          <p:cNvSpPr txBox="true"/>
          <p:nvPr/>
        </p:nvSpPr>
        <p:spPr>
          <a:xfrm rot="0">
            <a:off x="208730" y="2735347"/>
            <a:ext cx="10304673" cy="3133975"/>
          </a:xfrm>
          <a:prstGeom prst="rect">
            <a:avLst/>
          </a:prstGeom>
        </p:spPr>
        <p:txBody>
          <a:bodyPr anchor="t" rtlCol="false" tIns="0" lIns="0" bIns="0" rIns="0">
            <a:spAutoFit/>
          </a:bodyPr>
          <a:lstStyle/>
          <a:p>
            <a:pPr algn="just">
              <a:lnSpc>
                <a:spcPts val="6286"/>
              </a:lnSpc>
            </a:pPr>
            <a:r>
              <a:rPr lang="en-US" sz="4490">
                <a:solidFill>
                  <a:srgbClr val="000000"/>
                </a:solidFill>
                <a:latin typeface="Canva Sans Bold"/>
              </a:rPr>
              <a:t>India and Brazil, then comes US are the countries that scored the highest countries with recovered cases according to our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97870" y="329292"/>
            <a:ext cx="1661661" cy="1398816"/>
          </a:xfrm>
          <a:custGeom>
            <a:avLst/>
            <a:gdLst/>
            <a:ahLst/>
            <a:cxnLst/>
            <a:rect r="r" b="b" t="t" l="l"/>
            <a:pathLst>
              <a:path h="1398816" w="1661661">
                <a:moveTo>
                  <a:pt x="0" y="0"/>
                </a:moveTo>
                <a:lnTo>
                  <a:pt x="1661660" y="0"/>
                </a:lnTo>
                <a:lnTo>
                  <a:pt x="1661660" y="1398816"/>
                </a:lnTo>
                <a:lnTo>
                  <a:pt x="0" y="1398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9876" y="4666251"/>
            <a:ext cx="15266281" cy="2554397"/>
          </a:xfrm>
          <a:custGeom>
            <a:avLst/>
            <a:gdLst/>
            <a:ahLst/>
            <a:cxnLst/>
            <a:rect r="r" b="b" t="t" l="l"/>
            <a:pathLst>
              <a:path h="2554397" w="15266281">
                <a:moveTo>
                  <a:pt x="0" y="0"/>
                </a:moveTo>
                <a:lnTo>
                  <a:pt x="15266281" y="0"/>
                </a:lnTo>
                <a:lnTo>
                  <a:pt x="15266281" y="2554397"/>
                </a:lnTo>
                <a:lnTo>
                  <a:pt x="0" y="2554397"/>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419090" y="7992099"/>
            <a:ext cx="15287067" cy="2294901"/>
          </a:xfrm>
          <a:custGeom>
            <a:avLst/>
            <a:gdLst/>
            <a:ahLst/>
            <a:cxnLst/>
            <a:rect r="r" b="b" t="t" l="l"/>
            <a:pathLst>
              <a:path h="2294901" w="15287067">
                <a:moveTo>
                  <a:pt x="0" y="0"/>
                </a:moveTo>
                <a:lnTo>
                  <a:pt x="15287067" y="0"/>
                </a:lnTo>
                <a:lnTo>
                  <a:pt x="15287067" y="2294901"/>
                </a:lnTo>
                <a:lnTo>
                  <a:pt x="0" y="2294901"/>
                </a:lnTo>
                <a:lnTo>
                  <a:pt x="0" y="0"/>
                </a:lnTo>
                <a:close/>
              </a:path>
            </a:pathLst>
          </a:custGeom>
          <a:blipFill>
            <a:blip r:embed="rId5"/>
            <a:stretch>
              <a:fillRect l="0" t="0" r="0" b="-10349"/>
            </a:stretch>
          </a:blipFill>
          <a:ln w="38100" cap="sq">
            <a:solidFill>
              <a:srgbClr val="000000"/>
            </a:solidFill>
            <a:prstDash val="solid"/>
            <a:miter/>
          </a:ln>
        </p:spPr>
      </p:sp>
      <p:sp>
        <p:nvSpPr>
          <p:cNvPr name="TextBox 5" id="5"/>
          <p:cNvSpPr txBox="true"/>
          <p:nvPr/>
        </p:nvSpPr>
        <p:spPr>
          <a:xfrm rot="0">
            <a:off x="1859530" y="439737"/>
            <a:ext cx="16069363"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YEARLY ANALYSIS [2020 VS. 2021]</a:t>
            </a:r>
          </a:p>
        </p:txBody>
      </p:sp>
      <p:sp>
        <p:nvSpPr>
          <p:cNvPr name="TextBox 6" id="6"/>
          <p:cNvSpPr txBox="true"/>
          <p:nvPr/>
        </p:nvSpPr>
        <p:spPr>
          <a:xfrm rot="0">
            <a:off x="129653" y="1777044"/>
            <a:ext cx="18158347" cy="2793957"/>
          </a:xfrm>
          <a:prstGeom prst="rect">
            <a:avLst/>
          </a:prstGeom>
        </p:spPr>
        <p:txBody>
          <a:bodyPr anchor="t" rtlCol="false" tIns="0" lIns="0" bIns="0" rIns="0">
            <a:spAutoFit/>
          </a:bodyPr>
          <a:lstStyle/>
          <a:p>
            <a:pPr algn="just">
              <a:lnSpc>
                <a:spcPts val="5812"/>
              </a:lnSpc>
            </a:pPr>
            <a:r>
              <a:rPr lang="en-US" sz="4151">
                <a:solidFill>
                  <a:srgbClr val="2F2535"/>
                </a:solidFill>
                <a:latin typeface="Canva Sans Bold"/>
              </a:rPr>
              <a:t>Assuming Granularity in our collected data, Max confirmed cases were captured in 2020, Having more than 80 thousands of corona cases.</a:t>
            </a:r>
          </a:p>
          <a:p>
            <a:pPr algn="just">
              <a:lnSpc>
                <a:spcPts val="5392"/>
              </a:lnSpc>
            </a:pPr>
          </a:p>
          <a:p>
            <a:pPr algn="just">
              <a:lnSpc>
                <a:spcPts val="5392"/>
              </a:lnSpc>
            </a:pPr>
            <a:r>
              <a:rPr lang="en-US" sz="3851">
                <a:solidFill>
                  <a:srgbClr val="2F2535"/>
                </a:solidFill>
                <a:latin typeface="Canva Sans Bold"/>
              </a:rPr>
              <a:t>But, interestingly,  The deaths cases were at their maximum in 2021. </a:t>
            </a:r>
          </a:p>
        </p:txBody>
      </p:sp>
      <p:sp>
        <p:nvSpPr>
          <p:cNvPr name="TextBox 7" id="7"/>
          <p:cNvSpPr txBox="true"/>
          <p:nvPr/>
        </p:nvSpPr>
        <p:spPr>
          <a:xfrm rot="0">
            <a:off x="439876" y="6463750"/>
            <a:ext cx="17408248" cy="1437597"/>
          </a:xfrm>
          <a:prstGeom prst="rect">
            <a:avLst/>
          </a:prstGeom>
        </p:spPr>
        <p:txBody>
          <a:bodyPr anchor="t" rtlCol="false" tIns="0" lIns="0" bIns="0" rIns="0">
            <a:spAutoFit/>
          </a:bodyPr>
          <a:lstStyle/>
          <a:p>
            <a:pPr algn="just">
              <a:lnSpc>
                <a:spcPts val="5812"/>
              </a:lnSpc>
            </a:pPr>
          </a:p>
          <a:p>
            <a:pPr algn="just" marL="896352" indent="-448176" lvl="1">
              <a:lnSpc>
                <a:spcPts val="5812"/>
              </a:lnSpc>
              <a:buFont typeface="Arial"/>
              <a:buChar char="•"/>
            </a:pPr>
            <a:r>
              <a:rPr lang="en-US" sz="4151">
                <a:solidFill>
                  <a:srgbClr val="2F2535"/>
                </a:solidFill>
                <a:latin typeface="Canva Sans Bold"/>
              </a:rPr>
              <a:t>In both years, we were lucky to record zero corona cases!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67979" y="237708"/>
            <a:ext cx="1491017" cy="1258046"/>
          </a:xfrm>
          <a:custGeom>
            <a:avLst/>
            <a:gdLst/>
            <a:ahLst/>
            <a:cxnLst/>
            <a:rect r="r" b="b" t="t" l="l"/>
            <a:pathLst>
              <a:path h="1258046" w="1491017">
                <a:moveTo>
                  <a:pt x="0" y="0"/>
                </a:moveTo>
                <a:lnTo>
                  <a:pt x="1491017" y="0"/>
                </a:lnTo>
                <a:lnTo>
                  <a:pt x="1491017" y="1258046"/>
                </a:lnTo>
                <a:lnTo>
                  <a:pt x="0" y="12580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53849" y="374979"/>
            <a:ext cx="14665735"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CONCLUSION </a:t>
            </a:r>
          </a:p>
        </p:txBody>
      </p:sp>
      <p:sp>
        <p:nvSpPr>
          <p:cNvPr name="TextBox 4" id="4"/>
          <p:cNvSpPr txBox="true"/>
          <p:nvPr/>
        </p:nvSpPr>
        <p:spPr>
          <a:xfrm rot="0">
            <a:off x="9139238" y="4554537"/>
            <a:ext cx="9525" cy="1120775"/>
          </a:xfrm>
          <a:prstGeom prst="rect">
            <a:avLst/>
          </a:prstGeom>
        </p:spPr>
        <p:txBody>
          <a:bodyPr anchor="t" rtlCol="false" tIns="0" lIns="0" bIns="0" rIns="0">
            <a:spAutoFit/>
          </a:bodyPr>
          <a:lstStyle/>
          <a:p>
            <a:pPr algn="ctr">
              <a:lnSpc>
                <a:spcPts val="9099"/>
              </a:lnSpc>
              <a:spcBef>
                <a:spcPct val="0"/>
              </a:spcBef>
            </a:pPr>
          </a:p>
        </p:txBody>
      </p:sp>
      <p:sp>
        <p:nvSpPr>
          <p:cNvPr name="TextBox 5" id="5"/>
          <p:cNvSpPr txBox="true"/>
          <p:nvPr/>
        </p:nvSpPr>
        <p:spPr>
          <a:xfrm rot="0">
            <a:off x="167979" y="1791816"/>
            <a:ext cx="18288000" cy="1606246"/>
          </a:xfrm>
          <a:prstGeom prst="rect">
            <a:avLst/>
          </a:prstGeom>
        </p:spPr>
        <p:txBody>
          <a:bodyPr anchor="t" rtlCol="false" tIns="0" lIns="0" bIns="0" rIns="0">
            <a:spAutoFit/>
          </a:bodyPr>
          <a:lstStyle/>
          <a:p>
            <a:pPr algn="l">
              <a:lnSpc>
                <a:spcPts val="6491"/>
              </a:lnSpc>
            </a:pPr>
            <a:r>
              <a:rPr lang="en-US" sz="4636">
                <a:solidFill>
                  <a:srgbClr val="000000"/>
                </a:solidFill>
                <a:latin typeface="Canva Sans Bold"/>
              </a:rPr>
              <a:t>The analysis of the coronavirus dataset has provided valuable insights into the spread and impact of the virus.</a:t>
            </a:r>
          </a:p>
        </p:txBody>
      </p:sp>
      <p:sp>
        <p:nvSpPr>
          <p:cNvPr name="TextBox 6" id="6"/>
          <p:cNvSpPr txBox="true"/>
          <p:nvPr/>
        </p:nvSpPr>
        <p:spPr>
          <a:xfrm rot="0">
            <a:off x="-1280581" y="3603059"/>
            <a:ext cx="7804329" cy="927100"/>
          </a:xfrm>
          <a:prstGeom prst="rect">
            <a:avLst/>
          </a:prstGeom>
        </p:spPr>
        <p:txBody>
          <a:bodyPr anchor="t" rtlCol="false" tIns="0" lIns="0" bIns="0" rIns="0">
            <a:spAutoFit/>
          </a:bodyPr>
          <a:lstStyle/>
          <a:p>
            <a:pPr algn="ctr">
              <a:lnSpc>
                <a:spcPts val="7699"/>
              </a:lnSpc>
            </a:pPr>
            <a:r>
              <a:rPr lang="en-US" sz="5499">
                <a:solidFill>
                  <a:srgbClr val="000000"/>
                </a:solidFill>
                <a:latin typeface="Canva Sans Bold"/>
              </a:rPr>
              <a:t>Key Findings:</a:t>
            </a:r>
          </a:p>
        </p:txBody>
      </p:sp>
      <p:sp>
        <p:nvSpPr>
          <p:cNvPr name="TextBox 7" id="7"/>
          <p:cNvSpPr txBox="true"/>
          <p:nvPr/>
        </p:nvSpPr>
        <p:spPr>
          <a:xfrm rot="0">
            <a:off x="380351" y="4773255"/>
            <a:ext cx="17863256" cy="31813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Bold"/>
              </a:rPr>
              <a:t>The total number of confirmed cases, deaths, and recoveries each month.</a:t>
            </a:r>
          </a:p>
          <a:p>
            <a:pPr algn="l" marL="647700" indent="-323850" lvl="1">
              <a:lnSpc>
                <a:spcPts val="4200"/>
              </a:lnSpc>
              <a:buFont typeface="Arial"/>
              <a:buChar char="•"/>
            </a:pPr>
            <a:r>
              <a:rPr lang="en-US" sz="3000">
                <a:solidFill>
                  <a:srgbClr val="000000"/>
                </a:solidFill>
                <a:latin typeface="Canva Sans Bold"/>
              </a:rPr>
              <a:t>The average, variance, and standard deviation of confirmed cases, providing an understanding of the spread pattern.</a:t>
            </a:r>
          </a:p>
          <a:p>
            <a:pPr algn="l" marL="647700" indent="-323850" lvl="1">
              <a:lnSpc>
                <a:spcPts val="4200"/>
              </a:lnSpc>
              <a:buFont typeface="Arial"/>
              <a:buChar char="•"/>
            </a:pPr>
            <a:r>
              <a:rPr lang="en-US" sz="3000">
                <a:solidFill>
                  <a:srgbClr val="000000"/>
                </a:solidFill>
                <a:latin typeface="Canva Sans Bold"/>
              </a:rPr>
              <a:t>The most affected countries in terms of confirmed cases, deaths, and recoveries.</a:t>
            </a:r>
          </a:p>
          <a:p>
            <a:pPr algn="l" marL="647700" indent="-323850" lvl="1">
              <a:lnSpc>
                <a:spcPts val="4200"/>
              </a:lnSpc>
              <a:buFont typeface="Arial"/>
              <a:buChar char="•"/>
            </a:pPr>
            <a:r>
              <a:rPr lang="en-US" sz="3000">
                <a:solidFill>
                  <a:srgbClr val="000000"/>
                </a:solidFill>
                <a:latin typeface="Canva Sans Bold"/>
              </a:rPr>
              <a:t>The monthly trend of the virus spread, highlighting the areas of concern and improvement.</a:t>
            </a:r>
          </a:p>
          <a:p>
            <a:pPr algn="l">
              <a:lnSpc>
                <a:spcPts val="4200"/>
              </a:lnSpc>
            </a:pPr>
          </a:p>
        </p:txBody>
      </p:sp>
      <p:sp>
        <p:nvSpPr>
          <p:cNvPr name="TextBox 8" id="8"/>
          <p:cNvSpPr txBox="true"/>
          <p:nvPr/>
        </p:nvSpPr>
        <p:spPr>
          <a:xfrm rot="0">
            <a:off x="123586" y="7861604"/>
            <a:ext cx="18164414" cy="2261566"/>
          </a:xfrm>
          <a:prstGeom prst="rect">
            <a:avLst/>
          </a:prstGeom>
        </p:spPr>
        <p:txBody>
          <a:bodyPr anchor="t" rtlCol="false" tIns="0" lIns="0" bIns="0" rIns="0">
            <a:spAutoFit/>
          </a:bodyPr>
          <a:lstStyle/>
          <a:p>
            <a:pPr algn="l">
              <a:lnSpc>
                <a:spcPts val="6071"/>
              </a:lnSpc>
            </a:pPr>
            <a:r>
              <a:rPr lang="en-US" sz="4336">
                <a:solidFill>
                  <a:srgbClr val="000000"/>
                </a:solidFill>
                <a:latin typeface="Canva Sans Bold"/>
              </a:rPr>
              <a:t>These insights </a:t>
            </a:r>
            <a:r>
              <a:rPr lang="en-US" sz="4336" u="sng">
                <a:solidFill>
                  <a:srgbClr val="000000"/>
                </a:solidFill>
                <a:latin typeface="Canva Sans Bold"/>
              </a:rPr>
              <a:t>helped</a:t>
            </a:r>
            <a:r>
              <a:rPr lang="en-US" sz="4336">
                <a:solidFill>
                  <a:srgbClr val="000000"/>
                </a:solidFill>
                <a:latin typeface="Canva Sans Bold"/>
              </a:rPr>
              <a:t> in better understanding the dynamics of the pandemic and </a:t>
            </a:r>
            <a:r>
              <a:rPr lang="en-US" sz="4336" u="sng">
                <a:solidFill>
                  <a:srgbClr val="000000"/>
                </a:solidFill>
                <a:latin typeface="Canva Sans Bold"/>
              </a:rPr>
              <a:t>can help</a:t>
            </a:r>
            <a:r>
              <a:rPr lang="en-US" sz="4336">
                <a:solidFill>
                  <a:srgbClr val="000000"/>
                </a:solidFill>
                <a:latin typeface="Canva Sans Bold"/>
              </a:rPr>
              <a:t> in formulating effective strategies for its containment and mitigation.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0ECFF"/>
        </a:solidFill>
      </p:bgPr>
    </p:bg>
    <p:spTree>
      <p:nvGrpSpPr>
        <p:cNvPr id="1" name=""/>
        <p:cNvGrpSpPr/>
        <p:nvPr/>
      </p:nvGrpSpPr>
      <p:grpSpPr>
        <a:xfrm>
          <a:off x="0" y="0"/>
          <a:ext cx="0" cy="0"/>
          <a:chOff x="0" y="0"/>
          <a:chExt cx="0" cy="0"/>
        </a:xfrm>
      </p:grpSpPr>
      <p:sp>
        <p:nvSpPr>
          <p:cNvPr name="Freeform 2" id="2"/>
          <p:cNvSpPr/>
          <p:nvPr/>
        </p:nvSpPr>
        <p:spPr>
          <a:xfrm flipH="false" flipV="false" rot="0">
            <a:off x="3079985" y="3489678"/>
            <a:ext cx="12128030" cy="3307644"/>
          </a:xfrm>
          <a:custGeom>
            <a:avLst/>
            <a:gdLst/>
            <a:ahLst/>
            <a:cxnLst/>
            <a:rect r="r" b="b" t="t" l="l"/>
            <a:pathLst>
              <a:path h="3307644" w="12128030">
                <a:moveTo>
                  <a:pt x="0" y="0"/>
                </a:moveTo>
                <a:lnTo>
                  <a:pt x="12128030" y="0"/>
                </a:lnTo>
                <a:lnTo>
                  <a:pt x="12128030" y="3307644"/>
                </a:lnTo>
                <a:lnTo>
                  <a:pt x="0" y="3307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9651649" cy="10287000"/>
          </a:xfrm>
          <a:custGeom>
            <a:avLst/>
            <a:gdLst/>
            <a:ahLst/>
            <a:cxnLst/>
            <a:rect r="r" b="b" t="t" l="l"/>
            <a:pathLst>
              <a:path h="10287000" w="9651649">
                <a:moveTo>
                  <a:pt x="0" y="0"/>
                </a:moveTo>
                <a:lnTo>
                  <a:pt x="9651649" y="0"/>
                </a:lnTo>
                <a:lnTo>
                  <a:pt x="9651649" y="10287000"/>
                </a:lnTo>
                <a:lnTo>
                  <a:pt x="0" y="10287000"/>
                </a:lnTo>
                <a:lnTo>
                  <a:pt x="0" y="0"/>
                </a:lnTo>
                <a:close/>
              </a:path>
            </a:pathLst>
          </a:custGeom>
          <a:blipFill>
            <a:blip r:embed="rId2"/>
            <a:stretch>
              <a:fillRect l="-23885" t="0" r="-35988" b="0"/>
            </a:stretch>
          </a:blipFill>
        </p:spPr>
      </p:sp>
      <p:sp>
        <p:nvSpPr>
          <p:cNvPr name="TextBox 3" id="3"/>
          <p:cNvSpPr txBox="true"/>
          <p:nvPr/>
        </p:nvSpPr>
        <p:spPr>
          <a:xfrm rot="5400000">
            <a:off x="16465890" y="8445606"/>
            <a:ext cx="2589081" cy="255905"/>
          </a:xfrm>
          <a:prstGeom prst="rect">
            <a:avLst/>
          </a:prstGeom>
        </p:spPr>
        <p:txBody>
          <a:bodyPr anchor="t" rtlCol="false" tIns="0" lIns="0" bIns="0" rIns="0">
            <a:spAutoFit/>
          </a:bodyPr>
          <a:lstStyle/>
          <a:p>
            <a:pPr algn="r">
              <a:lnSpc>
                <a:spcPts val="2080"/>
              </a:lnSpc>
            </a:pPr>
            <a:r>
              <a:rPr lang="en-US" sz="1600" spc="48">
                <a:solidFill>
                  <a:srgbClr val="2F2535"/>
                </a:solidFill>
                <a:latin typeface="Poppins Medium"/>
              </a:rPr>
              <a:t>C</a:t>
            </a:r>
            <a:r>
              <a:rPr lang="en-US" sz="1600" spc="48">
                <a:solidFill>
                  <a:srgbClr val="2F2535"/>
                </a:solidFill>
                <a:latin typeface="Poppins Medium"/>
              </a:rPr>
              <a:t>OVID-19 | 2020</a:t>
            </a:r>
          </a:p>
        </p:txBody>
      </p:sp>
      <p:sp>
        <p:nvSpPr>
          <p:cNvPr name="TextBox 4" id="4"/>
          <p:cNvSpPr txBox="true"/>
          <p:nvPr/>
        </p:nvSpPr>
        <p:spPr>
          <a:xfrm rot="0">
            <a:off x="9948718" y="720515"/>
            <a:ext cx="7683760" cy="8760417"/>
          </a:xfrm>
          <a:prstGeom prst="rect">
            <a:avLst/>
          </a:prstGeom>
        </p:spPr>
        <p:txBody>
          <a:bodyPr anchor="t" rtlCol="false" tIns="0" lIns="0" bIns="0" rIns="0">
            <a:spAutoFit/>
          </a:bodyPr>
          <a:lstStyle/>
          <a:p>
            <a:pPr algn="just">
              <a:lnSpc>
                <a:spcPts val="5392"/>
              </a:lnSpc>
            </a:pPr>
            <a:r>
              <a:rPr lang="en-US" sz="3851">
                <a:solidFill>
                  <a:srgbClr val="2F2535"/>
                </a:solidFill>
                <a:latin typeface="Canva Sans Bold"/>
              </a:rPr>
              <a:t>The coronavirus (COVID-19) pandemic has had a significant impact on public health and has created an urgent need for data-driven insights to understand the spread of the virus. By analyzing the coronavirus dataset, we aim to gain valuable insights into the spread and impact of the virus, providing valuable information for public health responses and decision-making.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6682" y="1114423"/>
            <a:ext cx="5181318" cy="4420919"/>
          </a:xfrm>
          <a:custGeom>
            <a:avLst/>
            <a:gdLst/>
            <a:ahLst/>
            <a:cxnLst/>
            <a:rect r="r" b="b" t="t" l="l"/>
            <a:pathLst>
              <a:path h="4420919" w="5181318">
                <a:moveTo>
                  <a:pt x="0" y="0"/>
                </a:moveTo>
                <a:lnTo>
                  <a:pt x="5181318" y="0"/>
                </a:lnTo>
                <a:lnTo>
                  <a:pt x="5181318" y="4420920"/>
                </a:lnTo>
                <a:lnTo>
                  <a:pt x="0" y="4420920"/>
                </a:lnTo>
                <a:lnTo>
                  <a:pt x="0" y="0"/>
                </a:lnTo>
                <a:close/>
              </a:path>
            </a:pathLst>
          </a:custGeom>
          <a:blipFill>
            <a:blip r:embed="rId2"/>
            <a:stretch>
              <a:fillRect l="0" t="-7658" r="-9917" b="-10694"/>
            </a:stretch>
          </a:blipFill>
        </p:spPr>
      </p:sp>
      <p:sp>
        <p:nvSpPr>
          <p:cNvPr name="Freeform 3" id="3"/>
          <p:cNvSpPr/>
          <p:nvPr/>
        </p:nvSpPr>
        <p:spPr>
          <a:xfrm flipH="false" flipV="false" rot="0">
            <a:off x="296084" y="3596983"/>
            <a:ext cx="13461761" cy="6232036"/>
          </a:xfrm>
          <a:custGeom>
            <a:avLst/>
            <a:gdLst/>
            <a:ahLst/>
            <a:cxnLst/>
            <a:rect r="r" b="b" t="t" l="l"/>
            <a:pathLst>
              <a:path h="6232036" w="13461761">
                <a:moveTo>
                  <a:pt x="0" y="0"/>
                </a:moveTo>
                <a:lnTo>
                  <a:pt x="13461760" y="0"/>
                </a:lnTo>
                <a:lnTo>
                  <a:pt x="13461760" y="6232036"/>
                </a:lnTo>
                <a:lnTo>
                  <a:pt x="0" y="6232036"/>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13766500" y="3903102"/>
            <a:ext cx="3710097" cy="1391286"/>
          </a:xfrm>
          <a:custGeom>
            <a:avLst/>
            <a:gdLst/>
            <a:ahLst/>
            <a:cxnLst/>
            <a:rect r="r" b="b" t="t" l="l"/>
            <a:pathLst>
              <a:path h="1391286" w="3710097">
                <a:moveTo>
                  <a:pt x="0" y="0"/>
                </a:moveTo>
                <a:lnTo>
                  <a:pt x="3710097" y="0"/>
                </a:lnTo>
                <a:lnTo>
                  <a:pt x="3710097" y="1391287"/>
                </a:lnTo>
                <a:lnTo>
                  <a:pt x="0" y="1391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5400000">
            <a:off x="16605530" y="8214228"/>
            <a:ext cx="2589081" cy="255905"/>
          </a:xfrm>
          <a:prstGeom prst="rect">
            <a:avLst/>
          </a:prstGeom>
        </p:spPr>
        <p:txBody>
          <a:bodyPr anchor="t" rtlCol="false" tIns="0" lIns="0" bIns="0" rIns="0">
            <a:spAutoFit/>
          </a:bodyPr>
          <a:lstStyle/>
          <a:p>
            <a:pPr algn="r">
              <a:lnSpc>
                <a:spcPts val="2080"/>
              </a:lnSpc>
            </a:pPr>
            <a:r>
              <a:rPr lang="en-US" sz="1600" spc="48">
                <a:solidFill>
                  <a:srgbClr val="2F2535"/>
                </a:solidFill>
                <a:latin typeface="Poppins Medium"/>
              </a:rPr>
              <a:t>C</a:t>
            </a:r>
            <a:r>
              <a:rPr lang="en-US" sz="1600" spc="48">
                <a:solidFill>
                  <a:srgbClr val="2F2535"/>
                </a:solidFill>
                <a:latin typeface="Poppins Medium"/>
              </a:rPr>
              <a:t>OVID-19 | 2020</a:t>
            </a:r>
          </a:p>
        </p:txBody>
      </p:sp>
      <p:sp>
        <p:nvSpPr>
          <p:cNvPr name="TextBox 6" id="6"/>
          <p:cNvSpPr txBox="true"/>
          <p:nvPr/>
        </p:nvSpPr>
        <p:spPr>
          <a:xfrm rot="0">
            <a:off x="1685259" y="1902562"/>
            <a:ext cx="6331268" cy="828040"/>
          </a:xfrm>
          <a:prstGeom prst="rect">
            <a:avLst/>
          </a:prstGeom>
        </p:spPr>
        <p:txBody>
          <a:bodyPr anchor="t" rtlCol="false" tIns="0" lIns="0" bIns="0" rIns="0">
            <a:spAutoFit/>
          </a:bodyPr>
          <a:lstStyle/>
          <a:p>
            <a:pPr algn="ctr">
              <a:lnSpc>
                <a:spcPts val="6860"/>
              </a:lnSpc>
            </a:pPr>
            <a:r>
              <a:rPr lang="en-US" sz="4900">
                <a:solidFill>
                  <a:srgbClr val="000000"/>
                </a:solidFill>
                <a:latin typeface="Canva Sans Bold"/>
              </a:rPr>
              <a:t>Number of records: </a:t>
            </a:r>
          </a:p>
        </p:txBody>
      </p:sp>
      <p:sp>
        <p:nvSpPr>
          <p:cNvPr name="TextBox 7" id="7"/>
          <p:cNvSpPr txBox="true"/>
          <p:nvPr/>
        </p:nvSpPr>
        <p:spPr>
          <a:xfrm rot="0">
            <a:off x="11041339" y="1893037"/>
            <a:ext cx="242042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 entries</a:t>
            </a:r>
          </a:p>
        </p:txBody>
      </p:sp>
      <p:sp>
        <p:nvSpPr>
          <p:cNvPr name="TextBox 8" id="8"/>
          <p:cNvSpPr txBox="true"/>
          <p:nvPr/>
        </p:nvSpPr>
        <p:spPr>
          <a:xfrm rot="0">
            <a:off x="8016527" y="1785021"/>
            <a:ext cx="5090155" cy="995111"/>
          </a:xfrm>
          <a:prstGeom prst="rect">
            <a:avLst/>
          </a:prstGeom>
        </p:spPr>
        <p:txBody>
          <a:bodyPr anchor="t" rtlCol="false" tIns="0" lIns="0" bIns="0" rIns="0">
            <a:spAutoFit/>
          </a:bodyPr>
          <a:lstStyle/>
          <a:p>
            <a:pPr algn="l">
              <a:lnSpc>
                <a:spcPts val="7663"/>
              </a:lnSpc>
            </a:pPr>
            <a:r>
              <a:rPr lang="en-US" sz="6967">
                <a:solidFill>
                  <a:srgbClr val="2F2535"/>
                </a:solidFill>
                <a:latin typeface="Poppins Bold Bold"/>
              </a:rPr>
              <a:t>78,386</a:t>
            </a:r>
          </a:p>
        </p:txBody>
      </p:sp>
      <p:sp>
        <p:nvSpPr>
          <p:cNvPr name="TextBox 9" id="9"/>
          <p:cNvSpPr txBox="true"/>
          <p:nvPr/>
        </p:nvSpPr>
        <p:spPr>
          <a:xfrm rot="0">
            <a:off x="1715468" y="4939728"/>
            <a:ext cx="5710712" cy="1105507"/>
          </a:xfrm>
          <a:prstGeom prst="rect">
            <a:avLst/>
          </a:prstGeom>
        </p:spPr>
        <p:txBody>
          <a:bodyPr anchor="t" rtlCol="false" tIns="0" lIns="0" bIns="0" rIns="0">
            <a:spAutoFit/>
          </a:bodyPr>
          <a:lstStyle/>
          <a:p>
            <a:pPr algn="l">
              <a:lnSpc>
                <a:spcPts val="8598"/>
              </a:lnSpc>
            </a:pPr>
            <a:r>
              <a:rPr lang="en-US" sz="7816">
                <a:solidFill>
                  <a:srgbClr val="2F2535"/>
                </a:solidFill>
                <a:latin typeface="Poppins Bold Bold"/>
              </a:rPr>
              <a:t>121</a:t>
            </a:r>
          </a:p>
        </p:txBody>
      </p:sp>
      <p:sp>
        <p:nvSpPr>
          <p:cNvPr name="TextBox 10" id="10"/>
          <p:cNvSpPr txBox="true"/>
          <p:nvPr/>
        </p:nvSpPr>
        <p:spPr>
          <a:xfrm rot="0">
            <a:off x="2654119" y="5532790"/>
            <a:ext cx="3187303" cy="920115"/>
          </a:xfrm>
          <a:prstGeom prst="rect">
            <a:avLst/>
          </a:prstGeom>
        </p:spPr>
        <p:txBody>
          <a:bodyPr anchor="t" rtlCol="false" tIns="0" lIns="0" bIns="0" rIns="0">
            <a:spAutoFit/>
          </a:bodyPr>
          <a:lstStyle/>
          <a:p>
            <a:pPr algn="ctr">
              <a:lnSpc>
                <a:spcPts val="7559"/>
              </a:lnSpc>
            </a:pPr>
            <a:r>
              <a:rPr lang="en-US" sz="5399">
                <a:solidFill>
                  <a:srgbClr val="000000"/>
                </a:solidFill>
                <a:latin typeface="Canva Sans Bold"/>
              </a:rPr>
              <a:t>countries</a:t>
            </a:r>
          </a:p>
        </p:txBody>
      </p:sp>
      <p:sp>
        <p:nvSpPr>
          <p:cNvPr name="TextBox 11" id="11"/>
          <p:cNvSpPr txBox="true"/>
          <p:nvPr/>
        </p:nvSpPr>
        <p:spPr>
          <a:xfrm rot="0">
            <a:off x="296084" y="472063"/>
            <a:ext cx="8267435"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DATA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67441" y="-971702"/>
            <a:ext cx="7151058" cy="2900496"/>
          </a:xfrm>
          <a:custGeom>
            <a:avLst/>
            <a:gdLst/>
            <a:ahLst/>
            <a:cxnLst/>
            <a:rect r="r" b="b" t="t" l="l"/>
            <a:pathLst>
              <a:path h="2900496" w="7151058">
                <a:moveTo>
                  <a:pt x="0" y="0"/>
                </a:moveTo>
                <a:lnTo>
                  <a:pt x="7151057" y="0"/>
                </a:lnTo>
                <a:lnTo>
                  <a:pt x="7151057" y="2900495"/>
                </a:lnTo>
                <a:lnTo>
                  <a:pt x="0" y="2900495"/>
                </a:lnTo>
                <a:lnTo>
                  <a:pt x="0" y="0"/>
                </a:lnTo>
                <a:close/>
              </a:path>
            </a:pathLst>
          </a:custGeom>
          <a:blipFill>
            <a:blip r:embed="rId2"/>
            <a:stretch>
              <a:fillRect l="0" t="-149435" r="-203934" b="0"/>
            </a:stretch>
          </a:blipFill>
        </p:spPr>
      </p:sp>
      <p:sp>
        <p:nvSpPr>
          <p:cNvPr name="Freeform 3" id="3"/>
          <p:cNvSpPr/>
          <p:nvPr/>
        </p:nvSpPr>
        <p:spPr>
          <a:xfrm flipH="false" flipV="false" rot="0">
            <a:off x="9844561" y="4927635"/>
            <a:ext cx="5185186" cy="5359365"/>
          </a:xfrm>
          <a:custGeom>
            <a:avLst/>
            <a:gdLst/>
            <a:ahLst/>
            <a:cxnLst/>
            <a:rect r="r" b="b" t="t" l="l"/>
            <a:pathLst>
              <a:path h="5359365" w="5185186">
                <a:moveTo>
                  <a:pt x="0" y="0"/>
                </a:moveTo>
                <a:lnTo>
                  <a:pt x="5185186" y="0"/>
                </a:lnTo>
                <a:lnTo>
                  <a:pt x="5185186" y="5359365"/>
                </a:lnTo>
                <a:lnTo>
                  <a:pt x="0" y="53593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477" y="207735"/>
            <a:ext cx="1323680" cy="1669779"/>
          </a:xfrm>
          <a:custGeom>
            <a:avLst/>
            <a:gdLst/>
            <a:ahLst/>
            <a:cxnLst/>
            <a:rect r="r" b="b" t="t" l="l"/>
            <a:pathLst>
              <a:path h="1669779" w="1323680">
                <a:moveTo>
                  <a:pt x="0" y="0"/>
                </a:moveTo>
                <a:lnTo>
                  <a:pt x="1323679" y="0"/>
                </a:lnTo>
                <a:lnTo>
                  <a:pt x="1323679" y="1669779"/>
                </a:lnTo>
                <a:lnTo>
                  <a:pt x="0" y="16697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5400000">
            <a:off x="16605530" y="8214228"/>
            <a:ext cx="2589081" cy="255905"/>
          </a:xfrm>
          <a:prstGeom prst="rect">
            <a:avLst/>
          </a:prstGeom>
        </p:spPr>
        <p:txBody>
          <a:bodyPr anchor="t" rtlCol="false" tIns="0" lIns="0" bIns="0" rIns="0">
            <a:spAutoFit/>
          </a:bodyPr>
          <a:lstStyle/>
          <a:p>
            <a:pPr algn="r">
              <a:lnSpc>
                <a:spcPts val="2080"/>
              </a:lnSpc>
            </a:pPr>
            <a:r>
              <a:rPr lang="en-US" sz="1600" spc="48">
                <a:solidFill>
                  <a:srgbClr val="2F2535"/>
                </a:solidFill>
                <a:latin typeface="Poppins Medium"/>
              </a:rPr>
              <a:t>C</a:t>
            </a:r>
            <a:r>
              <a:rPr lang="en-US" sz="1600" spc="48">
                <a:solidFill>
                  <a:srgbClr val="2F2535"/>
                </a:solidFill>
                <a:latin typeface="Poppins Medium"/>
              </a:rPr>
              <a:t>OVID-19 | 2020</a:t>
            </a:r>
          </a:p>
        </p:txBody>
      </p:sp>
      <p:sp>
        <p:nvSpPr>
          <p:cNvPr name="TextBox 6" id="6"/>
          <p:cNvSpPr txBox="true"/>
          <p:nvPr/>
        </p:nvSpPr>
        <p:spPr>
          <a:xfrm rot="0">
            <a:off x="1463206" y="453662"/>
            <a:ext cx="8267435"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DATA OVERVIEW</a:t>
            </a:r>
          </a:p>
        </p:txBody>
      </p:sp>
      <p:sp>
        <p:nvSpPr>
          <p:cNvPr name="TextBox 7" id="7"/>
          <p:cNvSpPr txBox="true"/>
          <p:nvPr/>
        </p:nvSpPr>
        <p:spPr>
          <a:xfrm rot="0">
            <a:off x="1444156" y="2012587"/>
            <a:ext cx="7458741" cy="1694815"/>
          </a:xfrm>
          <a:prstGeom prst="rect">
            <a:avLst/>
          </a:prstGeom>
        </p:spPr>
        <p:txBody>
          <a:bodyPr anchor="t" rtlCol="false" tIns="0" lIns="0" bIns="0" rIns="0">
            <a:spAutoFit/>
          </a:bodyPr>
          <a:lstStyle/>
          <a:p>
            <a:pPr algn="ctr">
              <a:lnSpc>
                <a:spcPts val="6860"/>
              </a:lnSpc>
            </a:pPr>
            <a:r>
              <a:rPr lang="en-US" sz="4900">
                <a:solidFill>
                  <a:srgbClr val="000000"/>
                </a:solidFill>
                <a:latin typeface="Canva Sans Bold"/>
              </a:rPr>
              <a:t>Start Date of Collecting Corona Data: </a:t>
            </a:r>
          </a:p>
        </p:txBody>
      </p:sp>
      <p:sp>
        <p:nvSpPr>
          <p:cNvPr name="TextBox 8" id="8"/>
          <p:cNvSpPr txBox="true"/>
          <p:nvPr/>
        </p:nvSpPr>
        <p:spPr>
          <a:xfrm rot="0">
            <a:off x="1685259" y="4037365"/>
            <a:ext cx="7458741" cy="1694815"/>
          </a:xfrm>
          <a:prstGeom prst="rect">
            <a:avLst/>
          </a:prstGeom>
        </p:spPr>
        <p:txBody>
          <a:bodyPr anchor="t" rtlCol="false" tIns="0" lIns="0" bIns="0" rIns="0">
            <a:spAutoFit/>
          </a:bodyPr>
          <a:lstStyle/>
          <a:p>
            <a:pPr algn="ctr">
              <a:lnSpc>
                <a:spcPts val="6860"/>
              </a:lnSpc>
            </a:pPr>
            <a:r>
              <a:rPr lang="en-US" sz="4900">
                <a:solidFill>
                  <a:srgbClr val="000000"/>
                </a:solidFill>
                <a:latin typeface="Canva Sans Bold"/>
              </a:rPr>
              <a:t>End Date of Collecting Corona Data: </a:t>
            </a:r>
          </a:p>
        </p:txBody>
      </p:sp>
      <p:sp>
        <p:nvSpPr>
          <p:cNvPr name="TextBox 9" id="9"/>
          <p:cNvSpPr txBox="true"/>
          <p:nvPr/>
        </p:nvSpPr>
        <p:spPr>
          <a:xfrm rot="0">
            <a:off x="9516724" y="2603626"/>
            <a:ext cx="5759886" cy="993357"/>
          </a:xfrm>
          <a:prstGeom prst="rect">
            <a:avLst/>
          </a:prstGeom>
        </p:spPr>
        <p:txBody>
          <a:bodyPr anchor="t" rtlCol="false" tIns="0" lIns="0" bIns="0" rIns="0">
            <a:spAutoFit/>
          </a:bodyPr>
          <a:lstStyle/>
          <a:p>
            <a:pPr algn="l">
              <a:lnSpc>
                <a:spcPts val="7663"/>
              </a:lnSpc>
            </a:pPr>
            <a:r>
              <a:rPr lang="en-US" sz="6967">
                <a:solidFill>
                  <a:srgbClr val="2F2535"/>
                </a:solidFill>
                <a:latin typeface="Poppins Bold"/>
              </a:rPr>
              <a:t>2020-01-22</a:t>
            </a:r>
          </a:p>
        </p:txBody>
      </p:sp>
      <p:sp>
        <p:nvSpPr>
          <p:cNvPr name="TextBox 10" id="10"/>
          <p:cNvSpPr txBox="true"/>
          <p:nvPr/>
        </p:nvSpPr>
        <p:spPr>
          <a:xfrm rot="0">
            <a:off x="9516724" y="4464294"/>
            <a:ext cx="5759886" cy="993357"/>
          </a:xfrm>
          <a:prstGeom prst="rect">
            <a:avLst/>
          </a:prstGeom>
        </p:spPr>
        <p:txBody>
          <a:bodyPr anchor="t" rtlCol="false" tIns="0" lIns="0" bIns="0" rIns="0">
            <a:spAutoFit/>
          </a:bodyPr>
          <a:lstStyle/>
          <a:p>
            <a:pPr algn="l">
              <a:lnSpc>
                <a:spcPts val="7663"/>
              </a:lnSpc>
            </a:pPr>
            <a:r>
              <a:rPr lang="en-US" sz="6967">
                <a:solidFill>
                  <a:srgbClr val="2F2535"/>
                </a:solidFill>
                <a:latin typeface="Poppins Bold"/>
              </a:rPr>
              <a:t>2021-06-13</a:t>
            </a:r>
          </a:p>
        </p:txBody>
      </p:sp>
      <p:sp>
        <p:nvSpPr>
          <p:cNvPr name="TextBox 11" id="11"/>
          <p:cNvSpPr txBox="true"/>
          <p:nvPr/>
        </p:nvSpPr>
        <p:spPr>
          <a:xfrm rot="0">
            <a:off x="3143011" y="6927398"/>
            <a:ext cx="8153291" cy="1414782"/>
          </a:xfrm>
          <a:prstGeom prst="rect">
            <a:avLst/>
          </a:prstGeom>
        </p:spPr>
        <p:txBody>
          <a:bodyPr anchor="t" rtlCol="false" tIns="0" lIns="0" bIns="0" rIns="0">
            <a:spAutoFit/>
          </a:bodyPr>
          <a:lstStyle/>
          <a:p>
            <a:pPr algn="l">
              <a:lnSpc>
                <a:spcPts val="10848"/>
              </a:lnSpc>
            </a:pPr>
            <a:r>
              <a:rPr lang="en-US" sz="9862">
                <a:solidFill>
                  <a:srgbClr val="2F2535"/>
                </a:solidFill>
                <a:latin typeface="Poppins Bold"/>
              </a:rPr>
              <a:t>18</a:t>
            </a:r>
          </a:p>
        </p:txBody>
      </p:sp>
      <p:sp>
        <p:nvSpPr>
          <p:cNvPr name="TextBox 12" id="12"/>
          <p:cNvSpPr txBox="true"/>
          <p:nvPr/>
        </p:nvSpPr>
        <p:spPr>
          <a:xfrm rot="0">
            <a:off x="2190718" y="7502542"/>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Months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469393"/>
            <a:ext cx="10393689" cy="5488597"/>
          </a:xfrm>
          <a:custGeom>
            <a:avLst/>
            <a:gdLst/>
            <a:ahLst/>
            <a:cxnLst/>
            <a:rect r="r" b="b" t="t" l="l"/>
            <a:pathLst>
              <a:path h="5488597" w="10393689">
                <a:moveTo>
                  <a:pt x="0" y="0"/>
                </a:moveTo>
                <a:lnTo>
                  <a:pt x="10393689" y="0"/>
                </a:lnTo>
                <a:lnTo>
                  <a:pt x="10393689" y="5488598"/>
                </a:lnTo>
                <a:lnTo>
                  <a:pt x="0" y="5488598"/>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11539104" y="100064"/>
            <a:ext cx="6082171" cy="5025393"/>
          </a:xfrm>
          <a:custGeom>
            <a:avLst/>
            <a:gdLst/>
            <a:ahLst/>
            <a:cxnLst/>
            <a:rect r="r" b="b" t="t" l="l"/>
            <a:pathLst>
              <a:path h="5025393" w="6082171">
                <a:moveTo>
                  <a:pt x="0" y="0"/>
                </a:moveTo>
                <a:lnTo>
                  <a:pt x="6082171" y="0"/>
                </a:lnTo>
                <a:lnTo>
                  <a:pt x="6082171" y="5025393"/>
                </a:lnTo>
                <a:lnTo>
                  <a:pt x="0" y="5025393"/>
                </a:lnTo>
                <a:lnTo>
                  <a:pt x="0" y="0"/>
                </a:lnTo>
                <a:close/>
              </a:path>
            </a:pathLst>
          </a:custGeom>
          <a:blipFill>
            <a:blip r:embed="rId5"/>
            <a:stretch>
              <a:fillRect l="0" t="0" r="0" b="0"/>
            </a:stretch>
          </a:blipFill>
        </p:spPr>
      </p:sp>
      <p:sp>
        <p:nvSpPr>
          <p:cNvPr name="Freeform 5" id="5"/>
          <p:cNvSpPr/>
          <p:nvPr/>
        </p:nvSpPr>
        <p:spPr>
          <a:xfrm flipH="false" flipV="false" rot="0">
            <a:off x="8748239" y="6409307"/>
            <a:ext cx="9539761" cy="3248067"/>
          </a:xfrm>
          <a:custGeom>
            <a:avLst/>
            <a:gdLst/>
            <a:ahLst/>
            <a:cxnLst/>
            <a:rect r="r" b="b" t="t" l="l"/>
            <a:pathLst>
              <a:path h="3248067" w="9539761">
                <a:moveTo>
                  <a:pt x="0" y="0"/>
                </a:moveTo>
                <a:lnTo>
                  <a:pt x="9539761" y="0"/>
                </a:lnTo>
                <a:lnTo>
                  <a:pt x="9539761" y="3248067"/>
                </a:lnTo>
                <a:lnTo>
                  <a:pt x="0" y="3248067"/>
                </a:lnTo>
                <a:lnTo>
                  <a:pt x="0" y="0"/>
                </a:lnTo>
                <a:close/>
              </a:path>
            </a:pathLst>
          </a:custGeom>
          <a:blipFill>
            <a:blip r:embed="rId6"/>
            <a:stretch>
              <a:fillRect l="-3281" t="0" r="-3061" b="0"/>
            </a:stretch>
          </a:blipFill>
          <a:ln w="38100" cap="sq">
            <a:solidFill>
              <a:srgbClr val="000000"/>
            </a:solidFill>
            <a:prstDash val="solid"/>
            <a:miter/>
          </a:ln>
        </p:spPr>
      </p:sp>
      <p:sp>
        <p:nvSpPr>
          <p:cNvPr name="TextBox 6" id="6"/>
          <p:cNvSpPr txBox="true"/>
          <p:nvPr/>
        </p:nvSpPr>
        <p:spPr>
          <a:xfrm rot="0">
            <a:off x="1477198" y="439737"/>
            <a:ext cx="9821210"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TEMPORAL ANALYSIS</a:t>
            </a:r>
          </a:p>
        </p:txBody>
      </p:sp>
      <p:sp>
        <p:nvSpPr>
          <p:cNvPr name="TextBox 7" id="7"/>
          <p:cNvSpPr txBox="true"/>
          <p:nvPr/>
        </p:nvSpPr>
        <p:spPr>
          <a:xfrm rot="0">
            <a:off x="765198" y="2158735"/>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2020</a:t>
            </a:r>
          </a:p>
        </p:txBody>
      </p:sp>
      <p:sp>
        <p:nvSpPr>
          <p:cNvPr name="TextBox 8" id="8"/>
          <p:cNvSpPr txBox="true"/>
          <p:nvPr/>
        </p:nvSpPr>
        <p:spPr>
          <a:xfrm rot="0">
            <a:off x="8331019" y="5670766"/>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average recoded cases</a:t>
            </a:r>
          </a:p>
        </p:txBody>
      </p:sp>
      <p:sp>
        <p:nvSpPr>
          <p:cNvPr name="TextBox 9" id="9"/>
          <p:cNvSpPr txBox="true"/>
          <p:nvPr/>
        </p:nvSpPr>
        <p:spPr>
          <a:xfrm rot="0">
            <a:off x="8418465" y="5098649"/>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2021</a:t>
            </a:r>
          </a:p>
        </p:txBody>
      </p:sp>
      <p:sp>
        <p:nvSpPr>
          <p:cNvPr name="TextBox 10" id="10"/>
          <p:cNvSpPr txBox="true"/>
          <p:nvPr/>
        </p:nvSpPr>
        <p:spPr>
          <a:xfrm rot="0">
            <a:off x="945220" y="2730852"/>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average recoded cases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39104" y="100064"/>
            <a:ext cx="6082171" cy="5025393"/>
          </a:xfrm>
          <a:custGeom>
            <a:avLst/>
            <a:gdLst/>
            <a:ahLst/>
            <a:cxnLst/>
            <a:rect r="r" b="b" t="t" l="l"/>
            <a:pathLst>
              <a:path h="5025393" w="6082171">
                <a:moveTo>
                  <a:pt x="0" y="0"/>
                </a:moveTo>
                <a:lnTo>
                  <a:pt x="6082171" y="0"/>
                </a:lnTo>
                <a:lnTo>
                  <a:pt x="6082171" y="5025393"/>
                </a:lnTo>
                <a:lnTo>
                  <a:pt x="0" y="5025393"/>
                </a:lnTo>
                <a:lnTo>
                  <a:pt x="0" y="0"/>
                </a:lnTo>
                <a:close/>
              </a:path>
            </a:pathLst>
          </a:custGeom>
          <a:blipFill>
            <a:blip r:embed="rId4"/>
            <a:stretch>
              <a:fillRect l="0" t="0" r="0" b="0"/>
            </a:stretch>
          </a:blipFill>
        </p:spPr>
      </p:sp>
      <p:sp>
        <p:nvSpPr>
          <p:cNvPr name="Freeform 4" id="4"/>
          <p:cNvSpPr/>
          <p:nvPr/>
        </p:nvSpPr>
        <p:spPr>
          <a:xfrm flipH="false" flipV="false" rot="0">
            <a:off x="110609" y="3469393"/>
            <a:ext cx="10733748" cy="5669517"/>
          </a:xfrm>
          <a:custGeom>
            <a:avLst/>
            <a:gdLst/>
            <a:ahLst/>
            <a:cxnLst/>
            <a:rect r="r" b="b" t="t" l="l"/>
            <a:pathLst>
              <a:path h="5669517" w="10733748">
                <a:moveTo>
                  <a:pt x="0" y="0"/>
                </a:moveTo>
                <a:lnTo>
                  <a:pt x="10733747" y="0"/>
                </a:lnTo>
                <a:lnTo>
                  <a:pt x="10733747" y="5669518"/>
                </a:lnTo>
                <a:lnTo>
                  <a:pt x="0" y="5669518"/>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8801454" y="6526836"/>
            <a:ext cx="9486546" cy="2731464"/>
          </a:xfrm>
          <a:custGeom>
            <a:avLst/>
            <a:gdLst/>
            <a:ahLst/>
            <a:cxnLst/>
            <a:rect r="r" b="b" t="t" l="l"/>
            <a:pathLst>
              <a:path h="2731464" w="9486546">
                <a:moveTo>
                  <a:pt x="0" y="0"/>
                </a:moveTo>
                <a:lnTo>
                  <a:pt x="9486546" y="0"/>
                </a:lnTo>
                <a:lnTo>
                  <a:pt x="9486546" y="2731464"/>
                </a:lnTo>
                <a:lnTo>
                  <a:pt x="0" y="2731464"/>
                </a:lnTo>
                <a:lnTo>
                  <a:pt x="0" y="0"/>
                </a:lnTo>
                <a:close/>
              </a:path>
            </a:pathLst>
          </a:custGeom>
          <a:blipFill>
            <a:blip r:embed="rId6"/>
            <a:stretch>
              <a:fillRect l="0" t="0" r="-13358" b="0"/>
            </a:stretch>
          </a:blipFill>
          <a:ln w="38100" cap="sq">
            <a:solidFill>
              <a:srgbClr val="000000"/>
            </a:solidFill>
            <a:prstDash val="solid"/>
            <a:miter/>
          </a:ln>
        </p:spPr>
      </p:sp>
      <p:sp>
        <p:nvSpPr>
          <p:cNvPr name="TextBox 6" id="6"/>
          <p:cNvSpPr txBox="true"/>
          <p:nvPr/>
        </p:nvSpPr>
        <p:spPr>
          <a:xfrm rot="0">
            <a:off x="1477198" y="439737"/>
            <a:ext cx="9821210"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TEMPORAL ANALYSIS</a:t>
            </a:r>
          </a:p>
        </p:txBody>
      </p:sp>
      <p:sp>
        <p:nvSpPr>
          <p:cNvPr name="TextBox 7" id="7"/>
          <p:cNvSpPr txBox="true"/>
          <p:nvPr/>
        </p:nvSpPr>
        <p:spPr>
          <a:xfrm rot="0">
            <a:off x="945220" y="2060928"/>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2020</a:t>
            </a:r>
          </a:p>
        </p:txBody>
      </p:sp>
      <p:sp>
        <p:nvSpPr>
          <p:cNvPr name="TextBox 8" id="8"/>
          <p:cNvSpPr txBox="true"/>
          <p:nvPr/>
        </p:nvSpPr>
        <p:spPr>
          <a:xfrm rot="0">
            <a:off x="8368133" y="5788295"/>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total recoded cases</a:t>
            </a:r>
          </a:p>
        </p:txBody>
      </p:sp>
      <p:sp>
        <p:nvSpPr>
          <p:cNvPr name="TextBox 9" id="9"/>
          <p:cNvSpPr txBox="true"/>
          <p:nvPr/>
        </p:nvSpPr>
        <p:spPr>
          <a:xfrm rot="0">
            <a:off x="8649636" y="5098649"/>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2021</a:t>
            </a:r>
          </a:p>
        </p:txBody>
      </p:sp>
      <p:sp>
        <p:nvSpPr>
          <p:cNvPr name="TextBox 10" id="10"/>
          <p:cNvSpPr txBox="true"/>
          <p:nvPr/>
        </p:nvSpPr>
        <p:spPr>
          <a:xfrm rot="0">
            <a:off x="945220" y="2730852"/>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total recoded cases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2959" y="3929098"/>
            <a:ext cx="4509317" cy="6243670"/>
          </a:xfrm>
          <a:custGeom>
            <a:avLst/>
            <a:gdLst/>
            <a:ahLst/>
            <a:cxnLst/>
            <a:rect r="r" b="b" t="t" l="l"/>
            <a:pathLst>
              <a:path h="6243670" w="4509317">
                <a:moveTo>
                  <a:pt x="0" y="0"/>
                </a:moveTo>
                <a:lnTo>
                  <a:pt x="4509318" y="0"/>
                </a:lnTo>
                <a:lnTo>
                  <a:pt x="4509318" y="6243670"/>
                </a:lnTo>
                <a:lnTo>
                  <a:pt x="0" y="6243670"/>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1028700" y="3985081"/>
            <a:ext cx="4350953" cy="6187688"/>
          </a:xfrm>
          <a:custGeom>
            <a:avLst/>
            <a:gdLst/>
            <a:ahLst/>
            <a:cxnLst/>
            <a:rect r="r" b="b" t="t" l="l"/>
            <a:pathLst>
              <a:path h="6187688" w="4350953">
                <a:moveTo>
                  <a:pt x="0" y="0"/>
                </a:moveTo>
                <a:lnTo>
                  <a:pt x="4350953" y="0"/>
                </a:lnTo>
                <a:lnTo>
                  <a:pt x="4350953" y="6187687"/>
                </a:lnTo>
                <a:lnTo>
                  <a:pt x="0" y="6187687"/>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6761448" y="3929098"/>
            <a:ext cx="4161623" cy="6299653"/>
          </a:xfrm>
          <a:custGeom>
            <a:avLst/>
            <a:gdLst/>
            <a:ahLst/>
            <a:cxnLst/>
            <a:rect r="r" b="b" t="t" l="l"/>
            <a:pathLst>
              <a:path h="6299653" w="4161623">
                <a:moveTo>
                  <a:pt x="0" y="0"/>
                </a:moveTo>
                <a:lnTo>
                  <a:pt x="4161624" y="0"/>
                </a:lnTo>
                <a:lnTo>
                  <a:pt x="4161624" y="6299653"/>
                </a:lnTo>
                <a:lnTo>
                  <a:pt x="0" y="6299653"/>
                </a:lnTo>
                <a:lnTo>
                  <a:pt x="0" y="0"/>
                </a:lnTo>
                <a:close/>
              </a:path>
            </a:pathLst>
          </a:custGeom>
          <a:blipFill>
            <a:blip r:embed="rId6"/>
            <a:stretch>
              <a:fillRect l="0" t="-284" r="0" b="-1367"/>
            </a:stretch>
          </a:blipFill>
          <a:ln w="38100" cap="sq">
            <a:solidFill>
              <a:srgbClr val="000000"/>
            </a:solidFill>
            <a:prstDash val="solid"/>
            <a:miter/>
          </a:ln>
        </p:spPr>
      </p:sp>
      <p:sp>
        <p:nvSpPr>
          <p:cNvPr name="TextBox 6" id="6"/>
          <p:cNvSpPr txBox="true"/>
          <p:nvPr/>
        </p:nvSpPr>
        <p:spPr>
          <a:xfrm rot="0">
            <a:off x="1477198" y="439737"/>
            <a:ext cx="9821210"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TEMPORAL ANALYSIS</a:t>
            </a:r>
          </a:p>
        </p:txBody>
      </p:sp>
      <p:sp>
        <p:nvSpPr>
          <p:cNvPr name="TextBox 7" id="7"/>
          <p:cNvSpPr txBox="true"/>
          <p:nvPr/>
        </p:nvSpPr>
        <p:spPr>
          <a:xfrm rot="0">
            <a:off x="251019" y="1731372"/>
            <a:ext cx="17408248" cy="2061802"/>
          </a:xfrm>
          <a:prstGeom prst="rect">
            <a:avLst/>
          </a:prstGeom>
        </p:spPr>
        <p:txBody>
          <a:bodyPr anchor="t" rtlCol="false" tIns="0" lIns="0" bIns="0" rIns="0">
            <a:spAutoFit/>
          </a:bodyPr>
          <a:lstStyle/>
          <a:p>
            <a:pPr algn="just">
              <a:lnSpc>
                <a:spcPts val="5532"/>
              </a:lnSpc>
            </a:pPr>
            <a:r>
              <a:rPr lang="en-US" sz="3951">
                <a:solidFill>
                  <a:srgbClr val="2F2535"/>
                </a:solidFill>
                <a:latin typeface="Canva Sans Bold"/>
              </a:rPr>
              <a:t>Despite these monthly averages and totals observed, The mode “most frequent” value for the number of recorded cases in confirmed, deaths, and recovered cases per month was always </a:t>
            </a:r>
            <a:r>
              <a:rPr lang="en-US" sz="3951" u="sng">
                <a:solidFill>
                  <a:srgbClr val="2F2535"/>
                </a:solidFill>
                <a:latin typeface="Canva Sans Bold"/>
              </a:rPr>
              <a:t>ZERO</a:t>
            </a:r>
          </a:p>
        </p:txBody>
      </p:sp>
      <p:sp>
        <p:nvSpPr>
          <p:cNvPr name="TextBox 8" id="8"/>
          <p:cNvSpPr txBox="true"/>
          <p:nvPr/>
        </p:nvSpPr>
        <p:spPr>
          <a:xfrm rot="-5400000">
            <a:off x="-2950192" y="6658555"/>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Confirmed</a:t>
            </a:r>
          </a:p>
        </p:txBody>
      </p:sp>
      <p:sp>
        <p:nvSpPr>
          <p:cNvPr name="TextBox 9" id="9"/>
          <p:cNvSpPr txBox="true"/>
          <p:nvPr/>
        </p:nvSpPr>
        <p:spPr>
          <a:xfrm rot="-5400000">
            <a:off x="8192830" y="6412132"/>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Recovered</a:t>
            </a:r>
          </a:p>
        </p:txBody>
      </p:sp>
      <p:sp>
        <p:nvSpPr>
          <p:cNvPr name="TextBox 10" id="10"/>
          <p:cNvSpPr txBox="true"/>
          <p:nvPr/>
        </p:nvSpPr>
        <p:spPr>
          <a:xfrm rot="-5400000">
            <a:off x="2621318" y="6412132"/>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Deaths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5198" y="3472679"/>
            <a:ext cx="5592320" cy="6346974"/>
          </a:xfrm>
          <a:custGeom>
            <a:avLst/>
            <a:gdLst/>
            <a:ahLst/>
            <a:cxnLst/>
            <a:rect r="r" b="b" t="t" l="l"/>
            <a:pathLst>
              <a:path h="6346974" w="5592320">
                <a:moveTo>
                  <a:pt x="0" y="0"/>
                </a:moveTo>
                <a:lnTo>
                  <a:pt x="5592320" y="0"/>
                </a:lnTo>
                <a:lnTo>
                  <a:pt x="5592320" y="6346975"/>
                </a:lnTo>
                <a:lnTo>
                  <a:pt x="0" y="6346975"/>
                </a:lnTo>
                <a:lnTo>
                  <a:pt x="0" y="0"/>
                </a:lnTo>
                <a:close/>
              </a:path>
            </a:pathLst>
          </a:custGeom>
          <a:blipFill>
            <a:blip r:embed="rId4"/>
            <a:stretch>
              <a:fillRect l="-15646" t="0" r="-30776" b="0"/>
            </a:stretch>
          </a:blipFill>
          <a:ln w="38100" cap="sq">
            <a:solidFill>
              <a:srgbClr val="000000"/>
            </a:solidFill>
            <a:prstDash val="solid"/>
            <a:miter/>
          </a:ln>
        </p:spPr>
      </p:sp>
      <p:sp>
        <p:nvSpPr>
          <p:cNvPr name="Freeform 4" id="4"/>
          <p:cNvSpPr/>
          <p:nvPr/>
        </p:nvSpPr>
        <p:spPr>
          <a:xfrm flipH="false" flipV="false" rot="0">
            <a:off x="7206997" y="3472679"/>
            <a:ext cx="5696371" cy="6300786"/>
          </a:xfrm>
          <a:custGeom>
            <a:avLst/>
            <a:gdLst/>
            <a:ahLst/>
            <a:cxnLst/>
            <a:rect r="r" b="b" t="t" l="l"/>
            <a:pathLst>
              <a:path h="6300786" w="5696371">
                <a:moveTo>
                  <a:pt x="0" y="0"/>
                </a:moveTo>
                <a:lnTo>
                  <a:pt x="5696371" y="0"/>
                </a:lnTo>
                <a:lnTo>
                  <a:pt x="5696371" y="6300787"/>
                </a:lnTo>
                <a:lnTo>
                  <a:pt x="0" y="6300787"/>
                </a:lnTo>
                <a:lnTo>
                  <a:pt x="0" y="0"/>
                </a:lnTo>
                <a:close/>
              </a:path>
            </a:pathLst>
          </a:custGeom>
          <a:blipFill>
            <a:blip r:embed="rId5"/>
            <a:stretch>
              <a:fillRect l="-17393" t="0" r="-37088" b="0"/>
            </a:stretch>
          </a:blipFill>
          <a:ln w="38100" cap="sq">
            <a:solidFill>
              <a:srgbClr val="000000"/>
            </a:solidFill>
            <a:prstDash val="solid"/>
            <a:miter/>
          </a:ln>
        </p:spPr>
      </p:sp>
      <p:sp>
        <p:nvSpPr>
          <p:cNvPr name="Freeform 5" id="5"/>
          <p:cNvSpPr/>
          <p:nvPr/>
        </p:nvSpPr>
        <p:spPr>
          <a:xfrm flipH="false" flipV="false" rot="0">
            <a:off x="13803355" y="3472679"/>
            <a:ext cx="4475120" cy="6300786"/>
          </a:xfrm>
          <a:custGeom>
            <a:avLst/>
            <a:gdLst/>
            <a:ahLst/>
            <a:cxnLst/>
            <a:rect r="r" b="b" t="t" l="l"/>
            <a:pathLst>
              <a:path h="6300786" w="4475120">
                <a:moveTo>
                  <a:pt x="0" y="0"/>
                </a:moveTo>
                <a:lnTo>
                  <a:pt x="4475120" y="0"/>
                </a:lnTo>
                <a:lnTo>
                  <a:pt x="4475120" y="6300787"/>
                </a:lnTo>
                <a:lnTo>
                  <a:pt x="0" y="6300787"/>
                </a:lnTo>
                <a:lnTo>
                  <a:pt x="0" y="0"/>
                </a:lnTo>
                <a:close/>
              </a:path>
            </a:pathLst>
          </a:custGeom>
          <a:blipFill>
            <a:blip r:embed="rId6"/>
            <a:stretch>
              <a:fillRect l="-24302" t="0" r="-77310" b="0"/>
            </a:stretch>
          </a:blipFill>
          <a:ln w="38100" cap="sq">
            <a:solidFill>
              <a:srgbClr val="000000"/>
            </a:solidFill>
            <a:prstDash val="solid"/>
            <a:miter/>
          </a:ln>
        </p:spPr>
      </p:sp>
      <p:sp>
        <p:nvSpPr>
          <p:cNvPr name="TextBox 6" id="6"/>
          <p:cNvSpPr txBox="true"/>
          <p:nvPr/>
        </p:nvSpPr>
        <p:spPr>
          <a:xfrm rot="0">
            <a:off x="1189937" y="439147"/>
            <a:ext cx="14455746"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CORONAVIRUS DISTRIBUTION</a:t>
            </a:r>
          </a:p>
        </p:txBody>
      </p:sp>
      <p:sp>
        <p:nvSpPr>
          <p:cNvPr name="TextBox 7" id="7"/>
          <p:cNvSpPr txBox="true"/>
          <p:nvPr/>
        </p:nvSpPr>
        <p:spPr>
          <a:xfrm rot="0">
            <a:off x="251019" y="1740897"/>
            <a:ext cx="17408248" cy="1997667"/>
          </a:xfrm>
          <a:prstGeom prst="rect">
            <a:avLst/>
          </a:prstGeom>
        </p:spPr>
        <p:txBody>
          <a:bodyPr anchor="t" rtlCol="false" tIns="0" lIns="0" bIns="0" rIns="0">
            <a:spAutoFit/>
          </a:bodyPr>
          <a:lstStyle/>
          <a:p>
            <a:pPr algn="just">
              <a:lnSpc>
                <a:spcPts val="5392"/>
              </a:lnSpc>
            </a:pPr>
            <a:r>
              <a:rPr lang="en-US" sz="3851">
                <a:solidFill>
                  <a:srgbClr val="2F2535"/>
                </a:solidFill>
                <a:latin typeface="Canva Sans Bold"/>
              </a:rPr>
              <a:t>After eliminating the outliers, I could display a valid histogram for the spread of corona cases recorded.</a:t>
            </a:r>
          </a:p>
          <a:p>
            <a:pPr algn="just">
              <a:lnSpc>
                <a:spcPts val="5392"/>
              </a:lnSpc>
            </a:pPr>
          </a:p>
        </p:txBody>
      </p:sp>
      <p:sp>
        <p:nvSpPr>
          <p:cNvPr name="TextBox 8" id="8"/>
          <p:cNvSpPr txBox="true"/>
          <p:nvPr/>
        </p:nvSpPr>
        <p:spPr>
          <a:xfrm rot="-5400000">
            <a:off x="-3290650" y="6412132"/>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Confirmed</a:t>
            </a:r>
          </a:p>
        </p:txBody>
      </p:sp>
      <p:sp>
        <p:nvSpPr>
          <p:cNvPr name="TextBox 9" id="9"/>
          <p:cNvSpPr txBox="true"/>
          <p:nvPr/>
        </p:nvSpPr>
        <p:spPr>
          <a:xfrm rot="-5400000">
            <a:off x="9663224" y="5958944"/>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Recovered</a:t>
            </a:r>
          </a:p>
        </p:txBody>
      </p:sp>
      <p:sp>
        <p:nvSpPr>
          <p:cNvPr name="TextBox 10" id="10"/>
          <p:cNvSpPr txBox="true"/>
          <p:nvPr/>
        </p:nvSpPr>
        <p:spPr>
          <a:xfrm rot="-5400000">
            <a:off x="3066866" y="6145946"/>
            <a:ext cx="7326006" cy="954254"/>
          </a:xfrm>
          <a:prstGeom prst="rect">
            <a:avLst/>
          </a:prstGeom>
        </p:spPr>
        <p:txBody>
          <a:bodyPr anchor="t" rtlCol="false" tIns="0" lIns="0" bIns="0" rIns="0">
            <a:spAutoFit/>
          </a:bodyPr>
          <a:lstStyle/>
          <a:p>
            <a:pPr algn="ctr">
              <a:lnSpc>
                <a:spcPts val="7837"/>
              </a:lnSpc>
            </a:pPr>
            <a:r>
              <a:rPr lang="en-US" sz="5598">
                <a:solidFill>
                  <a:srgbClr val="000000"/>
                </a:solidFill>
                <a:latin typeface="Poppins Bold"/>
              </a:rPr>
              <a:t>Deaths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7418"/>
            <a:ext cx="1530396" cy="1063625"/>
          </a:xfrm>
          <a:custGeom>
            <a:avLst/>
            <a:gdLst/>
            <a:ahLst/>
            <a:cxnLst/>
            <a:rect r="r" b="b" t="t" l="l"/>
            <a:pathLst>
              <a:path h="1063625" w="1530396">
                <a:moveTo>
                  <a:pt x="0" y="0"/>
                </a:moveTo>
                <a:lnTo>
                  <a:pt x="1530396" y="0"/>
                </a:lnTo>
                <a:lnTo>
                  <a:pt x="1530396" y="1063625"/>
                </a:lnTo>
                <a:lnTo>
                  <a:pt x="0" y="1063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42353" y="-70908"/>
            <a:ext cx="3948977" cy="3262842"/>
          </a:xfrm>
          <a:custGeom>
            <a:avLst/>
            <a:gdLst/>
            <a:ahLst/>
            <a:cxnLst/>
            <a:rect r="r" b="b" t="t" l="l"/>
            <a:pathLst>
              <a:path h="3262842" w="3948977">
                <a:moveTo>
                  <a:pt x="0" y="0"/>
                </a:moveTo>
                <a:lnTo>
                  <a:pt x="3948977" y="0"/>
                </a:lnTo>
                <a:lnTo>
                  <a:pt x="3948977" y="3262842"/>
                </a:lnTo>
                <a:lnTo>
                  <a:pt x="0" y="3262842"/>
                </a:lnTo>
                <a:lnTo>
                  <a:pt x="0" y="0"/>
                </a:lnTo>
                <a:close/>
              </a:path>
            </a:pathLst>
          </a:custGeom>
          <a:blipFill>
            <a:blip r:embed="rId4"/>
            <a:stretch>
              <a:fillRect l="0" t="0" r="0" b="0"/>
            </a:stretch>
          </a:blipFill>
        </p:spPr>
      </p:sp>
      <p:sp>
        <p:nvSpPr>
          <p:cNvPr name="Freeform 4" id="4"/>
          <p:cNvSpPr/>
          <p:nvPr/>
        </p:nvSpPr>
        <p:spPr>
          <a:xfrm flipH="false" flipV="false" rot="0">
            <a:off x="2590358" y="2817113"/>
            <a:ext cx="13291663" cy="7283342"/>
          </a:xfrm>
          <a:custGeom>
            <a:avLst/>
            <a:gdLst/>
            <a:ahLst/>
            <a:cxnLst/>
            <a:rect r="r" b="b" t="t" l="l"/>
            <a:pathLst>
              <a:path h="7283342" w="13291663">
                <a:moveTo>
                  <a:pt x="0" y="0"/>
                </a:moveTo>
                <a:lnTo>
                  <a:pt x="13291662" y="0"/>
                </a:lnTo>
                <a:lnTo>
                  <a:pt x="13291662" y="7283342"/>
                </a:lnTo>
                <a:lnTo>
                  <a:pt x="0" y="7283342"/>
                </a:lnTo>
                <a:lnTo>
                  <a:pt x="0" y="0"/>
                </a:lnTo>
                <a:close/>
              </a:path>
            </a:pathLst>
          </a:custGeom>
          <a:blipFill>
            <a:blip r:embed="rId5"/>
            <a:stretch>
              <a:fillRect l="0" t="0" r="0" b="0"/>
            </a:stretch>
          </a:blipFill>
          <a:ln w="38100" cap="sq">
            <a:solidFill>
              <a:srgbClr val="000000"/>
            </a:solidFill>
            <a:prstDash val="solid"/>
            <a:miter/>
          </a:ln>
        </p:spPr>
      </p:sp>
      <p:sp>
        <p:nvSpPr>
          <p:cNvPr name="TextBox 5" id="5"/>
          <p:cNvSpPr txBox="true"/>
          <p:nvPr/>
        </p:nvSpPr>
        <p:spPr>
          <a:xfrm rot="0">
            <a:off x="1372833" y="439737"/>
            <a:ext cx="14509187" cy="1120775"/>
          </a:xfrm>
          <a:prstGeom prst="rect">
            <a:avLst/>
          </a:prstGeom>
        </p:spPr>
        <p:txBody>
          <a:bodyPr anchor="t" rtlCol="false" tIns="0" lIns="0" bIns="0" rIns="0">
            <a:spAutoFit/>
          </a:bodyPr>
          <a:lstStyle/>
          <a:p>
            <a:pPr algn="ctr">
              <a:lnSpc>
                <a:spcPts val="9099"/>
              </a:lnSpc>
              <a:spcBef>
                <a:spcPct val="0"/>
              </a:spcBef>
            </a:pPr>
            <a:r>
              <a:rPr lang="en-US" sz="6999" spc="209">
                <a:solidFill>
                  <a:srgbClr val="000000"/>
                </a:solidFill>
                <a:latin typeface="Poppins Medium Bold"/>
              </a:rPr>
              <a:t>CONFIRMED MONTHLY SPREAD</a:t>
            </a:r>
          </a:p>
        </p:txBody>
      </p:sp>
      <p:sp>
        <p:nvSpPr>
          <p:cNvPr name="TextBox 6" id="6"/>
          <p:cNvSpPr txBox="true"/>
          <p:nvPr/>
        </p:nvSpPr>
        <p:spPr>
          <a:xfrm rot="0">
            <a:off x="269350" y="4376491"/>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2020</a:t>
            </a:r>
          </a:p>
        </p:txBody>
      </p:sp>
      <p:sp>
        <p:nvSpPr>
          <p:cNvPr name="TextBox 7" id="7"/>
          <p:cNvSpPr txBox="true"/>
          <p:nvPr/>
        </p:nvSpPr>
        <p:spPr>
          <a:xfrm rot="0">
            <a:off x="269350" y="7690078"/>
            <a:ext cx="5759886" cy="984250"/>
          </a:xfrm>
          <a:prstGeom prst="rect">
            <a:avLst/>
          </a:prstGeom>
        </p:spPr>
        <p:txBody>
          <a:bodyPr anchor="t" rtlCol="false" tIns="0" lIns="0" bIns="0" rIns="0">
            <a:spAutoFit/>
          </a:bodyPr>
          <a:lstStyle/>
          <a:p>
            <a:pPr algn="l">
              <a:lnSpc>
                <a:spcPts val="7699"/>
              </a:lnSpc>
            </a:pPr>
            <a:r>
              <a:rPr lang="en-US" sz="6999">
                <a:solidFill>
                  <a:srgbClr val="2F2535"/>
                </a:solidFill>
                <a:latin typeface="Poppins Bold"/>
              </a:rPr>
              <a:t>2021</a:t>
            </a:r>
          </a:p>
        </p:txBody>
      </p:sp>
      <p:sp>
        <p:nvSpPr>
          <p:cNvPr name="TextBox 8" id="8"/>
          <p:cNvSpPr txBox="true"/>
          <p:nvPr/>
        </p:nvSpPr>
        <p:spPr>
          <a:xfrm rot="0">
            <a:off x="852642" y="2078571"/>
            <a:ext cx="10353188" cy="738541"/>
          </a:xfrm>
          <a:prstGeom prst="rect">
            <a:avLst/>
          </a:prstGeom>
        </p:spPr>
        <p:txBody>
          <a:bodyPr anchor="t" rtlCol="false" tIns="0" lIns="0" bIns="0" rIns="0">
            <a:spAutoFit/>
          </a:bodyPr>
          <a:lstStyle/>
          <a:p>
            <a:pPr algn="ctr">
              <a:lnSpc>
                <a:spcPts val="6018"/>
              </a:lnSpc>
            </a:pPr>
            <a:r>
              <a:rPr lang="en-US" sz="4298">
                <a:solidFill>
                  <a:srgbClr val="000000"/>
                </a:solidFill>
                <a:latin typeface="Poppins Bold"/>
              </a:rPr>
              <a:t>Monthly confirmed cases spread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DAGEWOYdoWY</dc:identifier>
  <dcterms:modified xsi:type="dcterms:W3CDTF">2011-08-01T06:04:30Z</dcterms:modified>
  <cp:revision>1</cp:revision>
  <dc:title>Covid-19 Spread Analysis</dc:title>
</cp:coreProperties>
</file>